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10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14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 smtClean="0"/>
              <a:t>7</a:t>
            </a:r>
            <a:r>
              <a:rPr lang="en-US" sz="9600" baseline="30000" dirty="0" smtClean="0"/>
              <a:t>th</a:t>
            </a:r>
            <a:r>
              <a:rPr lang="en-US" sz="9600" dirty="0" smtClean="0"/>
              <a:t> Grade Literary Terms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Mrs. Moore-English 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71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6363" y="147473"/>
            <a:ext cx="10572000" cy="1756632"/>
          </a:xfrm>
        </p:spPr>
        <p:txBody>
          <a:bodyPr/>
          <a:lstStyle/>
          <a:p>
            <a:r>
              <a:rPr lang="en-US" sz="80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Complications</a:t>
            </a:r>
            <a:r>
              <a:rPr lang="en-US" sz="8000" dirty="0" smtClean="0"/>
              <a:t> </a:t>
            </a:r>
            <a:r>
              <a:rPr lang="en-US" sz="3600" dirty="0" smtClean="0"/>
              <a:t>(Part of the rising action)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1904105"/>
            <a:ext cx="10572000" cy="3811716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The Big Bad Wolf eats Granny</a:t>
            </a:r>
            <a:endParaRPr lang="en-US" sz="8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97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6363" y="1850314"/>
            <a:ext cx="10572000" cy="86061"/>
          </a:xfrm>
        </p:spPr>
        <p:txBody>
          <a:bodyPr/>
          <a:lstStyle/>
          <a:p>
            <a:r>
              <a:rPr lang="en-US" sz="6000" dirty="0" smtClean="0">
                <a:solidFill>
                  <a:schemeClr val="bg2"/>
                </a:solidFill>
              </a:rPr>
              <a:t>Plot (broken down)</a:t>
            </a:r>
            <a:endParaRPr lang="en-US" sz="6000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347" y="2097740"/>
            <a:ext cx="11012654" cy="361808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63" y="2097740"/>
            <a:ext cx="10765638" cy="3618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35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/>
              <a:t>Exposition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-The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000" b="1" u="sng" dirty="0" smtClean="0">
                <a:solidFill>
                  <a:schemeClr val="accent2">
                    <a:lumMod val="75000"/>
                  </a:schemeClr>
                </a:solidFill>
              </a:rPr>
              <a:t>beginning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400" dirty="0" smtClean="0"/>
              <a:t>of the </a:t>
            </a:r>
            <a:r>
              <a:rPr lang="en-US" sz="4400" dirty="0" smtClean="0"/>
              <a:t>story</a:t>
            </a:r>
          </a:p>
          <a:p>
            <a:pPr marL="0" indent="0">
              <a:buNone/>
            </a:pPr>
            <a:r>
              <a:rPr lang="en-US" sz="4400" b="1" u="sng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-</a:t>
            </a:r>
            <a:r>
              <a:rPr lang="en-US" sz="4400" b="1" u="sng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Characters</a:t>
            </a:r>
            <a:r>
              <a:rPr lang="en-US" sz="4400" dirty="0" smtClean="0"/>
              <a:t>, </a:t>
            </a:r>
            <a:r>
              <a:rPr lang="en-US" sz="4400" b="1" u="sng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setting</a:t>
            </a:r>
            <a:r>
              <a:rPr lang="en-US" sz="4400" dirty="0" smtClean="0"/>
              <a:t> and basic situations are revealed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7875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559398"/>
            <a:ext cx="10572000" cy="2097742"/>
          </a:xfrm>
        </p:spPr>
        <p:txBody>
          <a:bodyPr/>
          <a:lstStyle/>
          <a:p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Inciting Incident</a:t>
            </a:r>
            <a:endParaRPr lang="en-US" sz="8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4819426"/>
            <a:ext cx="10572000" cy="18288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The </a:t>
            </a:r>
            <a:r>
              <a:rPr lang="en-US" sz="5400" b="1" u="sng" dirty="0" smtClean="0">
                <a:solidFill>
                  <a:schemeClr val="accent5">
                    <a:lumMod val="75000"/>
                  </a:schemeClr>
                </a:solidFill>
              </a:rPr>
              <a:t>event</a:t>
            </a:r>
            <a:r>
              <a:rPr lang="en-US" sz="5400" dirty="0" smtClean="0"/>
              <a:t> that sets the story in </a:t>
            </a:r>
            <a:r>
              <a:rPr lang="en-US" sz="5400" b="1" u="sng" dirty="0" smtClean="0">
                <a:solidFill>
                  <a:schemeClr val="accent5">
                    <a:lumMod val="75000"/>
                  </a:schemeClr>
                </a:solidFill>
              </a:rPr>
              <a:t>motion</a:t>
            </a:r>
            <a:r>
              <a:rPr lang="en-US" sz="5400" dirty="0" smtClean="0"/>
              <a:t>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81061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>
                <a:solidFill>
                  <a:schemeClr val="accent2">
                    <a:lumMod val="50000"/>
                  </a:schemeClr>
                </a:solidFill>
              </a:rPr>
              <a:t>Rising Action</a:t>
            </a:r>
            <a:endParaRPr lang="en-US" sz="8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u="sng" dirty="0" smtClean="0">
                <a:solidFill>
                  <a:schemeClr val="accent2">
                    <a:lumMod val="75000"/>
                  </a:schemeClr>
                </a:solidFill>
              </a:rPr>
              <a:t>-Main</a:t>
            </a:r>
            <a:r>
              <a:rPr lang="en-US" sz="4800" dirty="0" smtClean="0"/>
              <a:t> </a:t>
            </a:r>
            <a:r>
              <a:rPr lang="en-US" sz="4800" dirty="0" smtClean="0"/>
              <a:t>part of the story</a:t>
            </a:r>
          </a:p>
          <a:p>
            <a:pPr marL="0" indent="0">
              <a:buNone/>
            </a:pPr>
            <a:r>
              <a:rPr lang="en-US" sz="4800" dirty="0" smtClean="0"/>
              <a:t>-Events </a:t>
            </a:r>
            <a:r>
              <a:rPr lang="en-US" sz="4800" b="1" u="sng" dirty="0" smtClean="0">
                <a:solidFill>
                  <a:schemeClr val="accent2">
                    <a:lumMod val="75000"/>
                  </a:schemeClr>
                </a:solidFill>
              </a:rPr>
              <a:t>leading</a:t>
            </a:r>
            <a:r>
              <a:rPr lang="en-US" sz="4800" dirty="0" smtClean="0"/>
              <a:t> to the climax.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5180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>
                <a:solidFill>
                  <a:srgbClr val="7030A0"/>
                </a:solidFill>
              </a:rPr>
              <a:t>Climax</a:t>
            </a:r>
            <a:endParaRPr lang="en-US" sz="8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7200" dirty="0" smtClean="0"/>
              <a:t>The </a:t>
            </a:r>
            <a:r>
              <a:rPr lang="en-US" sz="7200" b="1" u="sng" dirty="0" smtClean="0">
                <a:solidFill>
                  <a:srgbClr val="CCCCFF"/>
                </a:solidFill>
              </a:rPr>
              <a:t>turning point</a:t>
            </a:r>
            <a:r>
              <a:rPr lang="en-US" sz="7200" dirty="0" smtClean="0">
                <a:solidFill>
                  <a:srgbClr val="CCCCFF"/>
                </a:solidFill>
              </a:rPr>
              <a:t> </a:t>
            </a:r>
            <a:r>
              <a:rPr lang="en-US" sz="7200" dirty="0" smtClean="0"/>
              <a:t>or </a:t>
            </a:r>
            <a:r>
              <a:rPr lang="en-US" sz="7200" u="sng" dirty="0" smtClean="0">
                <a:solidFill>
                  <a:srgbClr val="CCCCFF"/>
                </a:solidFill>
              </a:rPr>
              <a:t>highest</a:t>
            </a:r>
            <a:r>
              <a:rPr lang="en-US" sz="7200" dirty="0" smtClean="0"/>
              <a:t> point of </a:t>
            </a:r>
            <a:r>
              <a:rPr lang="en-US" sz="7200" b="1" u="sng" dirty="0" smtClean="0">
                <a:solidFill>
                  <a:srgbClr val="CCCCFF"/>
                </a:solidFill>
              </a:rPr>
              <a:t>excitement</a:t>
            </a:r>
            <a:r>
              <a:rPr lang="en-US" sz="7200" dirty="0" smtClean="0">
                <a:solidFill>
                  <a:srgbClr val="CCCCFF"/>
                </a:solidFill>
              </a:rPr>
              <a:t> </a:t>
            </a:r>
            <a:r>
              <a:rPr lang="en-US" sz="7200" dirty="0" smtClean="0"/>
              <a:t>in the story.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36903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5012" y="181104"/>
            <a:ext cx="740511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Falling Action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71368" y="2967335"/>
            <a:ext cx="997233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The events that </a:t>
            </a:r>
            <a:r>
              <a:rPr lang="en-US" sz="5400" b="1" u="sng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CCCCFF"/>
                </a:solidFill>
                <a:effectLst/>
              </a:rPr>
              <a:t>follow</a:t>
            </a:r>
            <a:r>
              <a:rPr lang="en-US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CCCCFF"/>
                </a:solidFill>
                <a:effectLst/>
              </a:rPr>
              <a:t> </a:t>
            </a:r>
            <a:r>
              <a:rPr lang="en-US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the</a:t>
            </a:r>
            <a:r>
              <a:rPr lang="en-US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5400" b="1" u="sng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CCCCFF"/>
                </a:solidFill>
                <a:effectLst/>
              </a:rPr>
              <a:t>climax</a:t>
            </a:r>
            <a:r>
              <a:rPr lang="en-US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CCCCFF"/>
                </a:solidFill>
                <a:effectLst/>
              </a:rPr>
              <a:t>.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CCCCFF"/>
              </a:solidFill>
              <a:effectLst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3848" y="130885"/>
            <a:ext cx="2804161" cy="2921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90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548641"/>
            <a:ext cx="10572000" cy="1495312"/>
          </a:xfrm>
        </p:spPr>
        <p:txBody>
          <a:bodyPr/>
          <a:lstStyle/>
          <a:p>
            <a:r>
              <a:rPr lang="en-US" sz="8000" dirty="0">
                <a:solidFill>
                  <a:schemeClr val="bg1"/>
                </a:solidFill>
              </a:rPr>
              <a:t>R</a:t>
            </a:r>
            <a:r>
              <a:rPr lang="en-US" sz="8000" dirty="0" smtClean="0">
                <a:solidFill>
                  <a:schemeClr val="bg1"/>
                </a:solidFill>
              </a:rPr>
              <a:t>e</a:t>
            </a:r>
            <a:r>
              <a:rPr lang="en-US" sz="8000" u="sng" dirty="0" smtClean="0">
                <a:solidFill>
                  <a:srgbClr val="7030A0"/>
                </a:solidFill>
              </a:rPr>
              <a:t>solution</a:t>
            </a:r>
            <a:endParaRPr lang="en-US" sz="8000" u="sng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2291379"/>
            <a:ext cx="10572000" cy="3424442"/>
          </a:xfrm>
        </p:spPr>
        <p:txBody>
          <a:bodyPr>
            <a:norm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b="1" dirty="0" smtClean="0"/>
              <a:t>The </a:t>
            </a:r>
            <a:r>
              <a:rPr lang="en-US" sz="6600" b="1" u="sng" dirty="0" smtClean="0">
                <a:solidFill>
                  <a:schemeClr val="bg1"/>
                </a:solidFill>
              </a:rPr>
              <a:t>end</a:t>
            </a:r>
            <a:r>
              <a:rPr lang="en-US" sz="6600" b="1" dirty="0" smtClean="0"/>
              <a:t> of the story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b="1" dirty="0" smtClean="0">
                <a:solidFill>
                  <a:schemeClr val="bg1"/>
                </a:solidFill>
              </a:rPr>
              <a:t>Conflicts</a:t>
            </a:r>
            <a:r>
              <a:rPr lang="en-US" sz="6600" b="1" dirty="0" smtClean="0"/>
              <a:t> are </a:t>
            </a:r>
            <a:r>
              <a:rPr lang="en-US" sz="6600" b="1" u="sng" dirty="0" smtClean="0">
                <a:solidFill>
                  <a:schemeClr val="bg1"/>
                </a:solidFill>
              </a:rPr>
              <a:t>resolved</a:t>
            </a:r>
            <a:endParaRPr lang="en-US" sz="66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17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/>
              <a:t>Protagonist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/>
              <a:t>The central character in  a story; involved in the main </a:t>
            </a:r>
            <a:r>
              <a:rPr lang="en-US" sz="6000" b="1" u="sng" dirty="0" smtClean="0">
                <a:solidFill>
                  <a:srgbClr val="FF0000"/>
                </a:solidFill>
              </a:rPr>
              <a:t>conflict</a:t>
            </a:r>
            <a:r>
              <a:rPr lang="en-US" sz="6000" dirty="0" smtClean="0"/>
              <a:t> of the story.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272" y="0"/>
            <a:ext cx="1999727" cy="2571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02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795" y="2068128"/>
            <a:ext cx="10561418" cy="2127355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The character, object, idea or force that opposes the protagonist.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b="1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0001" y="494853"/>
            <a:ext cx="93990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Antagonist</a:t>
            </a:r>
            <a:endParaRPr lang="en-US" sz="8800" b="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1013" y="201945"/>
            <a:ext cx="2438400" cy="2990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15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2500" dirty="0" smtClean="0">
                <a:solidFill>
                  <a:schemeClr val="accent5">
                    <a:lumMod val="75000"/>
                  </a:schemeClr>
                </a:solidFill>
              </a:rPr>
              <a:t>Plot</a:t>
            </a:r>
            <a:r>
              <a:rPr lang="en-US" sz="8800" b="0" dirty="0" smtClean="0"/>
              <a:t/>
            </a:r>
            <a:br>
              <a:rPr lang="en-US" sz="8800" b="0" dirty="0" smtClean="0"/>
            </a:b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The sequence of events in a story.</a:t>
            </a:r>
            <a:endParaRPr lang="en-US" sz="8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82881" y="5280847"/>
            <a:ext cx="4173966" cy="434974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Think of the plot      triangle.</a:t>
            </a:r>
            <a:endParaRPr lang="en-US" sz="2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451" y="4406525"/>
            <a:ext cx="5478982" cy="245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66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/>
              <a:t>Setting</a:t>
            </a:r>
            <a:endParaRPr lang="en-US" sz="8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8033" y="4443680"/>
            <a:ext cx="6346793" cy="713241"/>
          </a:xfrm>
        </p:spPr>
        <p:txBody>
          <a:bodyPr/>
          <a:lstStyle/>
          <a:p>
            <a:r>
              <a:rPr lang="en-US" sz="4800" dirty="0" smtClean="0"/>
              <a:t>The time and place of the action of the story.</a:t>
            </a:r>
            <a:endParaRPr lang="en-US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640" y="1081455"/>
            <a:ext cx="2849519" cy="22796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640" y="3362809"/>
            <a:ext cx="2849519" cy="2874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52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>
                <a:solidFill>
                  <a:schemeClr val="bg2"/>
                </a:solidFill>
              </a:rPr>
              <a:t>Complications</a:t>
            </a:r>
            <a:endParaRPr lang="en-US" sz="8000" dirty="0">
              <a:solidFill>
                <a:schemeClr val="bg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8000" dirty="0" smtClean="0"/>
              <a:t>Problems that arise as the characters struggle to reach their goals.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77529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279700"/>
            <a:ext cx="10572000" cy="1957892"/>
          </a:xfrm>
        </p:spPr>
        <p:txBody>
          <a:bodyPr/>
          <a:lstStyle/>
          <a:p>
            <a:r>
              <a:rPr lang="en-US" dirty="0" smtClean="0"/>
              <a:t>Apply the terms to </a:t>
            </a:r>
            <a:r>
              <a:rPr lang="en-US" u="sng" dirty="0" smtClean="0"/>
              <a:t>Little Red Riding Hood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Little Red Riding Hood is the </a:t>
            </a:r>
            <a:r>
              <a:rPr lang="en-US" sz="3600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protagonist</a:t>
            </a:r>
            <a:r>
              <a:rPr lang="en-US" sz="3600" dirty="0" smtClean="0"/>
              <a:t>.            The wolf is the </a:t>
            </a:r>
            <a:r>
              <a:rPr lang="en-US" sz="3600" u="sng" dirty="0" smtClean="0">
                <a:solidFill>
                  <a:schemeClr val="accent1">
                    <a:lumMod val="75000"/>
                  </a:schemeClr>
                </a:solidFill>
              </a:rPr>
              <a:t>antagonist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897" y="3662979"/>
            <a:ext cx="258508" cy="2711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279" y="1476179"/>
            <a:ext cx="3110837" cy="3043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79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 smtClean="0"/>
              <a:t>PLOT</a:t>
            </a:r>
            <a:endParaRPr lang="en-US" sz="88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Little Red Riding Hood meets the wolf.</a:t>
            </a:r>
          </a:p>
          <a:p>
            <a:r>
              <a:rPr lang="en-US" sz="2800" dirty="0" smtClean="0"/>
              <a:t>The wolf goes and eats Granny.</a:t>
            </a:r>
          </a:p>
          <a:p>
            <a:r>
              <a:rPr lang="en-US" sz="2800" dirty="0" smtClean="0"/>
              <a:t>He dresses as Granny.</a:t>
            </a:r>
          </a:p>
          <a:p>
            <a:r>
              <a:rPr lang="en-US" sz="2800" dirty="0" smtClean="0"/>
              <a:t>Little Red Riding Hood screams when the wolf tries to eat her.</a:t>
            </a:r>
          </a:p>
          <a:p>
            <a:r>
              <a:rPr lang="en-US" sz="2800" dirty="0" smtClean="0"/>
              <a:t>The woodman comes and kills the wolf.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3824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 smtClean="0"/>
              <a:t>Setting:</a:t>
            </a:r>
            <a:endParaRPr lang="en-US" sz="8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In the woods and at Granny’s house a long time ago.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81113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490</TotalTime>
  <Words>241</Words>
  <Application>Microsoft Office PowerPoint</Application>
  <PresentationFormat>Custom</PresentationFormat>
  <Paragraphs>40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Quotable</vt:lpstr>
      <vt:lpstr>7th Grade Literary Terms</vt:lpstr>
      <vt:lpstr>Protagonist</vt:lpstr>
      <vt:lpstr>The character, object, idea or force that opposes the protagonist.</vt:lpstr>
      <vt:lpstr>Plot The sequence of events in a story.</vt:lpstr>
      <vt:lpstr>Setting</vt:lpstr>
      <vt:lpstr>Complications</vt:lpstr>
      <vt:lpstr>Apply the terms to Little Red Riding Hood</vt:lpstr>
      <vt:lpstr>PLOT</vt:lpstr>
      <vt:lpstr>Setting:</vt:lpstr>
      <vt:lpstr>Complications (Part of the rising action)</vt:lpstr>
      <vt:lpstr>Plot (broken down)</vt:lpstr>
      <vt:lpstr>Exposition</vt:lpstr>
      <vt:lpstr>Inciting Incident</vt:lpstr>
      <vt:lpstr>Rising Action</vt:lpstr>
      <vt:lpstr>Climax</vt:lpstr>
      <vt:lpstr>PowerPoint Presentation</vt:lpstr>
      <vt:lpstr>Resolution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7th Grade Literary Terms</dc:title>
  <dc:creator>Tom</dc:creator>
  <cp:lastModifiedBy>Sachem Central School District</cp:lastModifiedBy>
  <cp:revision>13</cp:revision>
  <dcterms:created xsi:type="dcterms:W3CDTF">2016-09-22T19:15:30Z</dcterms:created>
  <dcterms:modified xsi:type="dcterms:W3CDTF">2017-09-25T16:37:25Z</dcterms:modified>
</cp:coreProperties>
</file>