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8" r:id="rId18"/>
    <p:sldId id="272" r:id="rId19"/>
    <p:sldId id="273" r:id="rId20"/>
    <p:sldId id="276" r:id="rId21"/>
    <p:sldId id="277" r:id="rId22"/>
    <p:sldId id="274" r:id="rId23"/>
    <p:sldId id="275"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9" d="100"/>
          <a:sy n="69" d="100"/>
        </p:scale>
        <p:origin x="-119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AD4E9ED3-646F-7743-A588-A6A8A2536ECF}" type="datetimeFigureOut">
              <a:rPr lang="en-US" smtClean="0"/>
              <a:pPr/>
              <a:t>2/27/2017</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88424D12-247E-774A-9C3D-EC104D7FF934}"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D4E9ED3-646F-7743-A588-A6A8A2536ECF}" type="datetimeFigureOut">
              <a:rPr lang="en-US" smtClean="0"/>
              <a:pPr/>
              <a:t>2/27/2017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424D12-247E-774A-9C3D-EC104D7FF93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D4E9ED3-646F-7743-A588-A6A8A2536ECF}" type="datetimeFigureOut">
              <a:rPr lang="en-US" smtClean="0"/>
              <a:pPr/>
              <a:t>2/27/2017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424D12-247E-774A-9C3D-EC104D7FF93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D4E9ED3-646F-7743-A588-A6A8A2536ECF}" type="datetimeFigureOut">
              <a:rPr lang="en-US" smtClean="0"/>
              <a:pPr/>
              <a:t>2/27/2017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424D12-247E-774A-9C3D-EC104D7FF93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D4E9ED3-646F-7743-A588-A6A8A2536ECF}" type="datetimeFigureOut">
              <a:rPr lang="en-US" smtClean="0"/>
              <a:pPr/>
              <a:t>2/27/2017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88424D12-247E-774A-9C3D-EC104D7FF93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D4E9ED3-646F-7743-A588-A6A8A2536ECF}" type="datetimeFigureOut">
              <a:rPr lang="en-US" smtClean="0"/>
              <a:pPr/>
              <a:t>2/27/2017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424D12-247E-774A-9C3D-EC104D7FF93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D4E9ED3-646F-7743-A588-A6A8A2536ECF}" type="datetimeFigureOut">
              <a:rPr lang="en-US" smtClean="0"/>
              <a:pPr/>
              <a:t>2/27/2017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424D12-247E-774A-9C3D-EC104D7FF93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D4E9ED3-646F-7743-A588-A6A8A2536ECF}" type="datetimeFigureOut">
              <a:rPr lang="en-US" smtClean="0"/>
              <a:pPr/>
              <a:t>2/27/2017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424D12-247E-774A-9C3D-EC104D7FF93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4E9ED3-646F-7743-A588-A6A8A2536ECF}" type="datetimeFigureOut">
              <a:rPr lang="en-US" smtClean="0"/>
              <a:pPr/>
              <a:t>2/27/2017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424D12-247E-774A-9C3D-EC104D7FF93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D4E9ED3-646F-7743-A588-A6A8A2536ECF}" type="datetimeFigureOut">
              <a:rPr lang="en-US" smtClean="0"/>
              <a:pPr/>
              <a:t>2/27/2017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424D12-247E-774A-9C3D-EC104D7FF93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D4E9ED3-646F-7743-A588-A6A8A2536ECF}" type="datetimeFigureOut">
              <a:rPr lang="en-US" smtClean="0"/>
              <a:pPr/>
              <a:t>2/27/2017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424D12-247E-774A-9C3D-EC104D7FF93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AD4E9ED3-646F-7743-A588-A6A8A2536ECF}" type="datetimeFigureOut">
              <a:rPr lang="en-US" smtClean="0"/>
              <a:pPr/>
              <a:t>2/27/2017</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88424D12-247E-774A-9C3D-EC104D7FF934}"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263322"/>
            <a:ext cx="8229600" cy="1177207"/>
          </a:xfrm>
        </p:spPr>
        <p:txBody>
          <a:bodyPr>
            <a:normAutofit/>
          </a:bodyPr>
          <a:lstStyle/>
          <a:p>
            <a:r>
              <a:rPr lang="en-US" sz="6600" dirty="0" smtClean="0"/>
              <a:t>The Cay</a:t>
            </a:r>
            <a:endParaRPr lang="en-US" sz="6600" dirty="0"/>
          </a:p>
        </p:txBody>
      </p:sp>
      <p:sp>
        <p:nvSpPr>
          <p:cNvPr id="3" name="Subtitle 2"/>
          <p:cNvSpPr>
            <a:spLocks noGrp="1"/>
          </p:cNvSpPr>
          <p:nvPr>
            <p:ph type="subTitle" idx="1"/>
          </p:nvPr>
        </p:nvSpPr>
        <p:spPr>
          <a:xfrm>
            <a:off x="1371600" y="1440529"/>
            <a:ext cx="6400800" cy="1752600"/>
          </a:xfrm>
        </p:spPr>
        <p:txBody>
          <a:bodyPr/>
          <a:lstStyle/>
          <a:p>
            <a:r>
              <a:rPr lang="en-US" dirty="0" smtClean="0"/>
              <a:t>BY: Theodore Taylor</a:t>
            </a:r>
            <a:endParaRPr lang="en-US" dirty="0"/>
          </a:p>
        </p:txBody>
      </p:sp>
      <p:pic>
        <p:nvPicPr>
          <p:cNvPr id="4" name="Picture 3"/>
          <p:cNvPicPr>
            <a:picLocks noChangeAspect="1"/>
          </p:cNvPicPr>
          <p:nvPr/>
        </p:nvPicPr>
        <p:blipFill>
          <a:blip r:embed="rId2"/>
          <a:stretch>
            <a:fillRect/>
          </a:stretch>
        </p:blipFill>
        <p:spPr>
          <a:xfrm>
            <a:off x="1371600" y="2261475"/>
            <a:ext cx="6169432" cy="438354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Cay: Background</a:t>
            </a:r>
            <a:endParaRPr lang="en-US" dirty="0"/>
          </a:p>
        </p:txBody>
      </p:sp>
      <p:sp>
        <p:nvSpPr>
          <p:cNvPr id="3" name="Text Placeholder 2"/>
          <p:cNvSpPr>
            <a:spLocks noGrp="1"/>
          </p:cNvSpPr>
          <p:nvPr>
            <p:ph type="body" idx="1"/>
          </p:nvPr>
        </p:nvSpPr>
        <p:spPr>
          <a:xfrm>
            <a:off x="457199" y="1416050"/>
            <a:ext cx="6621028" cy="750887"/>
          </a:xfrm>
        </p:spPr>
        <p:txBody>
          <a:bodyPr>
            <a:noAutofit/>
          </a:bodyPr>
          <a:lstStyle/>
          <a:p>
            <a:r>
              <a:rPr lang="en-US" sz="2800" cap="none" dirty="0" smtClean="0"/>
              <a:t>Cays develop on the edge of coral reefs. </a:t>
            </a:r>
            <a:endParaRPr lang="en-US" sz="2800" cap="none" dirty="0"/>
          </a:p>
        </p:txBody>
      </p:sp>
      <p:sp>
        <p:nvSpPr>
          <p:cNvPr id="6" name="Content Placeholder 5"/>
          <p:cNvSpPr>
            <a:spLocks noGrp="1"/>
          </p:cNvSpPr>
          <p:nvPr>
            <p:ph sz="quarter" idx="4"/>
          </p:nvPr>
        </p:nvSpPr>
        <p:spPr>
          <a:xfrm>
            <a:off x="4645025" y="2362200"/>
            <a:ext cx="4041775" cy="4189881"/>
          </a:xfrm>
        </p:spPr>
        <p:txBody>
          <a:bodyPr>
            <a:normAutofit/>
          </a:bodyPr>
          <a:lstStyle/>
          <a:p>
            <a:r>
              <a:rPr lang="en-US" dirty="0" smtClean="0"/>
              <a:t>Sand, coral, and debris fills up</a:t>
            </a:r>
          </a:p>
          <a:p>
            <a:endParaRPr lang="en-US" dirty="0" smtClean="0"/>
          </a:p>
          <a:p>
            <a:r>
              <a:rPr lang="en-US" dirty="0" smtClean="0"/>
              <a:t>Birds drop seeds</a:t>
            </a:r>
          </a:p>
          <a:p>
            <a:pPr>
              <a:buNone/>
            </a:pPr>
            <a:endParaRPr lang="en-US" dirty="0" smtClean="0"/>
          </a:p>
          <a:p>
            <a:r>
              <a:rPr lang="en-US" dirty="0" smtClean="0"/>
              <a:t>Plants grow from seeds</a:t>
            </a:r>
          </a:p>
          <a:p>
            <a:endParaRPr lang="en-US" dirty="0" smtClean="0"/>
          </a:p>
          <a:p>
            <a:r>
              <a:rPr lang="en-US" dirty="0" smtClean="0"/>
              <a:t>Plants make the cay more stable</a:t>
            </a:r>
            <a:endParaRPr lang="en-US" dirty="0"/>
          </a:p>
        </p:txBody>
      </p:sp>
      <p:pic>
        <p:nvPicPr>
          <p:cNvPr id="7" name="Picture 6"/>
          <p:cNvPicPr>
            <a:picLocks noChangeAspect="1"/>
          </p:cNvPicPr>
          <p:nvPr/>
        </p:nvPicPr>
        <p:blipFill>
          <a:blip r:embed="rId2"/>
          <a:stretch>
            <a:fillRect/>
          </a:stretch>
        </p:blipFill>
        <p:spPr>
          <a:xfrm>
            <a:off x="638007" y="2166937"/>
            <a:ext cx="3725213" cy="4526421"/>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The Cay: Background</a:t>
            </a:r>
            <a:endParaRPr lang="en-US" dirty="0"/>
          </a:p>
        </p:txBody>
      </p:sp>
      <p:sp>
        <p:nvSpPr>
          <p:cNvPr id="3" name="TextBox 2"/>
          <p:cNvSpPr txBox="1"/>
          <p:nvPr/>
        </p:nvSpPr>
        <p:spPr>
          <a:xfrm>
            <a:off x="247814" y="1149349"/>
            <a:ext cx="8438985" cy="954107"/>
          </a:xfrm>
          <a:prstGeom prst="rect">
            <a:avLst/>
          </a:prstGeom>
          <a:noFill/>
        </p:spPr>
        <p:txBody>
          <a:bodyPr wrap="square" rtlCol="0">
            <a:spAutoFit/>
          </a:bodyPr>
          <a:lstStyle/>
          <a:p>
            <a:r>
              <a:rPr lang="en-US" sz="2800" dirty="0" smtClean="0"/>
              <a:t>Most cays only rise 5 to 10 feet above the level of </a:t>
            </a:r>
          </a:p>
          <a:p>
            <a:r>
              <a:rPr lang="en-US" sz="2800" dirty="0" smtClean="0"/>
              <a:t>high tide.</a:t>
            </a:r>
            <a:endParaRPr lang="en-US" sz="2800" dirty="0"/>
          </a:p>
        </p:txBody>
      </p:sp>
      <p:sp>
        <p:nvSpPr>
          <p:cNvPr id="4" name="TextBox 3"/>
          <p:cNvSpPr txBox="1"/>
          <p:nvPr/>
        </p:nvSpPr>
        <p:spPr>
          <a:xfrm>
            <a:off x="247815" y="5808583"/>
            <a:ext cx="8857463" cy="954107"/>
          </a:xfrm>
          <a:prstGeom prst="rect">
            <a:avLst/>
          </a:prstGeom>
          <a:noFill/>
        </p:spPr>
        <p:txBody>
          <a:bodyPr wrap="none" rtlCol="0">
            <a:spAutoFit/>
          </a:bodyPr>
          <a:lstStyle/>
          <a:p>
            <a:r>
              <a:rPr lang="en-US" sz="2800" dirty="0" smtClean="0"/>
              <a:t>Even a fairly large cay can be destroyed by a hurricane</a:t>
            </a:r>
          </a:p>
          <a:p>
            <a:r>
              <a:rPr lang="en-US" sz="2800" dirty="0" smtClean="0"/>
              <a:t>or other severe storm.</a:t>
            </a:r>
            <a:endParaRPr lang="en-US" sz="2800" dirty="0"/>
          </a:p>
        </p:txBody>
      </p:sp>
      <p:pic>
        <p:nvPicPr>
          <p:cNvPr id="5" name="Picture 4"/>
          <p:cNvPicPr>
            <a:picLocks noChangeAspect="1"/>
          </p:cNvPicPr>
          <p:nvPr/>
        </p:nvPicPr>
        <p:blipFill>
          <a:blip r:embed="rId2"/>
          <a:stretch>
            <a:fillRect/>
          </a:stretch>
        </p:blipFill>
        <p:spPr>
          <a:xfrm>
            <a:off x="247815" y="2388592"/>
            <a:ext cx="4702792" cy="2995729"/>
          </a:xfrm>
          <a:prstGeom prst="rect">
            <a:avLst/>
          </a:prstGeom>
        </p:spPr>
      </p:pic>
      <p:pic>
        <p:nvPicPr>
          <p:cNvPr id="6" name="Picture 5"/>
          <p:cNvPicPr>
            <a:picLocks noChangeAspect="1"/>
          </p:cNvPicPr>
          <p:nvPr/>
        </p:nvPicPr>
        <p:blipFill>
          <a:blip r:embed="rId3"/>
          <a:stretch>
            <a:fillRect/>
          </a:stretch>
        </p:blipFill>
        <p:spPr>
          <a:xfrm>
            <a:off x="5122850" y="2388592"/>
            <a:ext cx="3928073" cy="2995729"/>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06"/>
            <a:ext cx="8229600" cy="1143000"/>
          </a:xfrm>
        </p:spPr>
        <p:txBody>
          <a:bodyPr/>
          <a:lstStyle/>
          <a:p>
            <a:r>
              <a:rPr lang="en-US" dirty="0" smtClean="0"/>
              <a:t>The Cay: Background</a:t>
            </a:r>
            <a:endParaRPr lang="en-US" dirty="0"/>
          </a:p>
        </p:txBody>
      </p:sp>
      <p:sp>
        <p:nvSpPr>
          <p:cNvPr id="3" name="TextBox 2"/>
          <p:cNvSpPr txBox="1"/>
          <p:nvPr/>
        </p:nvSpPr>
        <p:spPr>
          <a:xfrm>
            <a:off x="158197" y="1177206"/>
            <a:ext cx="8807544" cy="5693867"/>
          </a:xfrm>
          <a:prstGeom prst="rect">
            <a:avLst/>
          </a:prstGeom>
          <a:noFill/>
        </p:spPr>
        <p:txBody>
          <a:bodyPr wrap="square" rtlCol="0">
            <a:spAutoFit/>
          </a:bodyPr>
          <a:lstStyle/>
          <a:p>
            <a:r>
              <a:rPr lang="en-US" sz="2800" dirty="0" smtClean="0"/>
              <a:t>Phillip and Timothy end up on a cay in the </a:t>
            </a:r>
          </a:p>
          <a:p>
            <a:r>
              <a:rPr lang="en-US" sz="2800" dirty="0" smtClean="0"/>
              <a:t>West Indies – </a:t>
            </a:r>
          </a:p>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smtClean="0"/>
          </a:p>
          <a:p>
            <a:r>
              <a:rPr lang="en-US" sz="2800" dirty="0" smtClean="0"/>
              <a:t>	</a:t>
            </a:r>
          </a:p>
          <a:p>
            <a:r>
              <a:rPr lang="en-US" sz="2800" dirty="0"/>
              <a:t>	</a:t>
            </a:r>
            <a:r>
              <a:rPr lang="en-US" sz="2800" dirty="0" smtClean="0"/>
              <a:t>- A chain of islands located between the Caribbean </a:t>
            </a:r>
          </a:p>
          <a:p>
            <a:r>
              <a:rPr lang="en-US" sz="2800" dirty="0" smtClean="0"/>
              <a:t>					and the Atlantic Ocean.</a:t>
            </a:r>
            <a:endParaRPr lang="en-US" sz="2800" dirty="0"/>
          </a:p>
        </p:txBody>
      </p:sp>
      <p:pic>
        <p:nvPicPr>
          <p:cNvPr id="4" name="Picture 3"/>
          <p:cNvPicPr>
            <a:picLocks noChangeAspect="1"/>
          </p:cNvPicPr>
          <p:nvPr/>
        </p:nvPicPr>
        <p:blipFill>
          <a:blip r:embed="rId2"/>
          <a:stretch>
            <a:fillRect/>
          </a:stretch>
        </p:blipFill>
        <p:spPr>
          <a:xfrm>
            <a:off x="2416200" y="2006325"/>
            <a:ext cx="3887603" cy="3887603"/>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The Cay: Background</a:t>
            </a:r>
            <a:endParaRPr lang="en-US" dirty="0"/>
          </a:p>
        </p:txBody>
      </p:sp>
      <p:sp>
        <p:nvSpPr>
          <p:cNvPr id="3" name="TextBox 2"/>
          <p:cNvSpPr txBox="1"/>
          <p:nvPr/>
        </p:nvSpPr>
        <p:spPr>
          <a:xfrm>
            <a:off x="155584" y="1057822"/>
            <a:ext cx="8719304" cy="1384995"/>
          </a:xfrm>
          <a:prstGeom prst="rect">
            <a:avLst/>
          </a:prstGeom>
          <a:noFill/>
        </p:spPr>
        <p:txBody>
          <a:bodyPr wrap="none" rtlCol="0">
            <a:spAutoFit/>
          </a:bodyPr>
          <a:lstStyle/>
          <a:p>
            <a:r>
              <a:rPr lang="en-US" sz="2800" dirty="0" smtClean="0"/>
              <a:t>The West Indies includes Cuba, Jamaica, Haiti, Puerto</a:t>
            </a:r>
          </a:p>
          <a:p>
            <a:r>
              <a:rPr lang="en-US" sz="2800" dirty="0" smtClean="0"/>
              <a:t>Rico, </a:t>
            </a:r>
            <a:r>
              <a:rPr lang="en-US" sz="2800" dirty="0" err="1" smtClean="0"/>
              <a:t>Curaçao</a:t>
            </a:r>
            <a:r>
              <a:rPr lang="en-US" sz="2800" dirty="0" smtClean="0"/>
              <a:t>, the Bahamas, Grenada, and the Virgin </a:t>
            </a:r>
          </a:p>
          <a:p>
            <a:r>
              <a:rPr lang="en-US" sz="2800" dirty="0" smtClean="0"/>
              <a:t>Islands, plus many smaller islands.</a:t>
            </a:r>
            <a:endParaRPr lang="en-US" sz="2800" dirty="0"/>
          </a:p>
        </p:txBody>
      </p:sp>
      <p:pic>
        <p:nvPicPr>
          <p:cNvPr id="4" name="Picture 3"/>
          <p:cNvPicPr>
            <a:picLocks noChangeAspect="1"/>
          </p:cNvPicPr>
          <p:nvPr/>
        </p:nvPicPr>
        <p:blipFill>
          <a:blip r:embed="rId2"/>
          <a:stretch>
            <a:fillRect/>
          </a:stretch>
        </p:blipFill>
        <p:spPr>
          <a:xfrm>
            <a:off x="991260" y="1975428"/>
            <a:ext cx="7031763" cy="5431431"/>
          </a:xfrm>
          <a:prstGeom prst="rect">
            <a:avLst/>
          </a:prstGeom>
        </p:spPr>
      </p:pic>
      <p:pic>
        <p:nvPicPr>
          <p:cNvPr id="1026" name="Picture 2" descr="Image result for map of curaca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6281" y="2322286"/>
            <a:ext cx="4067423" cy="45357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Cay: Background</a:t>
            </a:r>
            <a:endParaRPr lang="en-US" dirty="0"/>
          </a:p>
        </p:txBody>
      </p:sp>
      <p:sp>
        <p:nvSpPr>
          <p:cNvPr id="3" name="TextBox 2"/>
          <p:cNvSpPr txBox="1"/>
          <p:nvPr/>
        </p:nvSpPr>
        <p:spPr>
          <a:xfrm>
            <a:off x="457200" y="1417638"/>
            <a:ext cx="9052714" cy="3970318"/>
          </a:xfrm>
          <a:prstGeom prst="rect">
            <a:avLst/>
          </a:prstGeom>
          <a:noFill/>
        </p:spPr>
        <p:txBody>
          <a:bodyPr wrap="square" rtlCol="0">
            <a:spAutoFit/>
          </a:bodyPr>
          <a:lstStyle/>
          <a:p>
            <a:r>
              <a:rPr lang="en-US" sz="2800" dirty="0" smtClean="0"/>
              <a:t>Originally, American Indians inhabited</a:t>
            </a:r>
          </a:p>
          <a:p>
            <a:r>
              <a:rPr lang="en-US" sz="2800" dirty="0" smtClean="0"/>
              <a:t>the West Indies….</a:t>
            </a:r>
          </a:p>
          <a:p>
            <a:endParaRPr lang="en-US" sz="2800" dirty="0" smtClean="0"/>
          </a:p>
          <a:p>
            <a:r>
              <a:rPr lang="en-US" sz="2800" dirty="0" smtClean="0"/>
              <a:t>										</a:t>
            </a:r>
          </a:p>
          <a:p>
            <a:r>
              <a:rPr lang="en-US" sz="2800" dirty="0" smtClean="0"/>
              <a:t>											After Christopher 											Columbus discovered 											them in 1492, various 											European </a:t>
            </a:r>
            <a:r>
              <a:rPr lang="en-US" sz="2800" dirty="0" smtClean="0"/>
              <a:t>countries started </a:t>
            </a:r>
            <a:r>
              <a:rPr lang="en-US" sz="2800" dirty="0" smtClean="0"/>
              <a:t>to take them 											over.</a:t>
            </a:r>
            <a:endParaRPr lang="en-US" sz="2800" dirty="0"/>
          </a:p>
        </p:txBody>
      </p:sp>
      <p:pic>
        <p:nvPicPr>
          <p:cNvPr id="4" name="Picture 3"/>
          <p:cNvPicPr>
            <a:picLocks noChangeAspect="1"/>
          </p:cNvPicPr>
          <p:nvPr/>
        </p:nvPicPr>
        <p:blipFill>
          <a:blip r:embed="rId2"/>
          <a:stretch>
            <a:fillRect/>
          </a:stretch>
        </p:blipFill>
        <p:spPr>
          <a:xfrm>
            <a:off x="201350" y="2633225"/>
            <a:ext cx="3373123" cy="3898138"/>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The Cay: Background</a:t>
            </a:r>
            <a:endParaRPr lang="en-US" dirty="0"/>
          </a:p>
        </p:txBody>
      </p:sp>
      <p:sp>
        <p:nvSpPr>
          <p:cNvPr id="3" name="TextBox 2"/>
          <p:cNvSpPr txBox="1"/>
          <p:nvPr/>
        </p:nvSpPr>
        <p:spPr>
          <a:xfrm>
            <a:off x="457200" y="1143000"/>
            <a:ext cx="8258390" cy="954107"/>
          </a:xfrm>
          <a:prstGeom prst="rect">
            <a:avLst/>
          </a:prstGeom>
          <a:noFill/>
        </p:spPr>
        <p:txBody>
          <a:bodyPr wrap="none" rtlCol="0">
            <a:spAutoFit/>
          </a:bodyPr>
          <a:lstStyle/>
          <a:p>
            <a:r>
              <a:rPr lang="en-US" sz="2800" dirty="0" smtClean="0"/>
              <a:t>Today, most of the islands and island groups in the </a:t>
            </a:r>
          </a:p>
          <a:p>
            <a:r>
              <a:rPr lang="en-US" sz="2800" dirty="0" smtClean="0"/>
              <a:t>West Indies are independent nations.</a:t>
            </a:r>
            <a:endParaRPr lang="en-US" sz="2800" dirty="0"/>
          </a:p>
        </p:txBody>
      </p:sp>
      <p:pic>
        <p:nvPicPr>
          <p:cNvPr id="4" name="Picture 3"/>
          <p:cNvPicPr>
            <a:picLocks noChangeAspect="1"/>
          </p:cNvPicPr>
          <p:nvPr/>
        </p:nvPicPr>
        <p:blipFill>
          <a:blip r:embed="rId2"/>
          <a:stretch>
            <a:fillRect/>
          </a:stretch>
        </p:blipFill>
        <p:spPr>
          <a:xfrm>
            <a:off x="216839" y="2289626"/>
            <a:ext cx="4038600" cy="2019300"/>
          </a:xfrm>
          <a:prstGeom prst="rect">
            <a:avLst/>
          </a:prstGeom>
        </p:spPr>
      </p:pic>
      <p:pic>
        <p:nvPicPr>
          <p:cNvPr id="5" name="Picture 4"/>
          <p:cNvPicPr>
            <a:picLocks noChangeAspect="1"/>
          </p:cNvPicPr>
          <p:nvPr/>
        </p:nvPicPr>
        <p:blipFill>
          <a:blip r:embed="rId3"/>
          <a:stretch>
            <a:fillRect/>
          </a:stretch>
        </p:blipFill>
        <p:spPr>
          <a:xfrm>
            <a:off x="4927600" y="2133391"/>
            <a:ext cx="3787990" cy="2175535"/>
          </a:xfrm>
          <a:prstGeom prst="rect">
            <a:avLst/>
          </a:prstGeom>
        </p:spPr>
      </p:pic>
      <p:pic>
        <p:nvPicPr>
          <p:cNvPr id="6" name="Picture 5"/>
          <p:cNvPicPr>
            <a:picLocks noChangeAspect="1"/>
          </p:cNvPicPr>
          <p:nvPr/>
        </p:nvPicPr>
        <p:blipFill>
          <a:blip r:embed="rId4"/>
          <a:stretch>
            <a:fillRect/>
          </a:stretch>
        </p:blipFill>
        <p:spPr>
          <a:xfrm>
            <a:off x="1972835" y="4838700"/>
            <a:ext cx="4038600" cy="2019300"/>
          </a:xfrm>
          <a:prstGeom prst="rect">
            <a:avLst/>
          </a:prstGeom>
        </p:spPr>
      </p:pic>
      <p:sp>
        <p:nvSpPr>
          <p:cNvPr id="7" name="TextBox 6"/>
          <p:cNvSpPr txBox="1"/>
          <p:nvPr/>
        </p:nvSpPr>
        <p:spPr>
          <a:xfrm>
            <a:off x="216839" y="4447012"/>
            <a:ext cx="1436536" cy="523220"/>
          </a:xfrm>
          <a:prstGeom prst="rect">
            <a:avLst/>
          </a:prstGeom>
          <a:noFill/>
        </p:spPr>
        <p:txBody>
          <a:bodyPr wrap="none" rtlCol="0">
            <a:spAutoFit/>
          </a:bodyPr>
          <a:lstStyle/>
          <a:p>
            <a:r>
              <a:rPr lang="en-US" sz="2800" dirty="0" smtClean="0"/>
              <a:t>Jamaica</a:t>
            </a:r>
            <a:endParaRPr lang="en-US" sz="2800" dirty="0"/>
          </a:p>
        </p:txBody>
      </p:sp>
      <p:sp>
        <p:nvSpPr>
          <p:cNvPr id="8" name="Rectangle 7"/>
          <p:cNvSpPr/>
          <p:nvPr/>
        </p:nvSpPr>
        <p:spPr>
          <a:xfrm>
            <a:off x="7162135" y="4315480"/>
            <a:ext cx="1553455" cy="523220"/>
          </a:xfrm>
          <a:prstGeom prst="rect">
            <a:avLst/>
          </a:prstGeom>
        </p:spPr>
        <p:txBody>
          <a:bodyPr wrap="none">
            <a:spAutoFit/>
          </a:bodyPr>
          <a:lstStyle/>
          <a:p>
            <a:r>
              <a:rPr lang="en-US" sz="2800" dirty="0" smtClean="0"/>
              <a:t>Grenada</a:t>
            </a:r>
            <a:endParaRPr lang="en-US" sz="2800" dirty="0"/>
          </a:p>
        </p:txBody>
      </p:sp>
      <p:sp>
        <p:nvSpPr>
          <p:cNvPr id="9" name="Rectangle 8"/>
          <p:cNvSpPr/>
          <p:nvPr/>
        </p:nvSpPr>
        <p:spPr>
          <a:xfrm>
            <a:off x="6011435" y="6334780"/>
            <a:ext cx="2311575" cy="523220"/>
          </a:xfrm>
          <a:prstGeom prst="rect">
            <a:avLst/>
          </a:prstGeom>
        </p:spPr>
        <p:txBody>
          <a:bodyPr wrap="none">
            <a:spAutoFit/>
          </a:bodyPr>
          <a:lstStyle/>
          <a:p>
            <a:r>
              <a:rPr lang="en-US" sz="2800" dirty="0" smtClean="0"/>
              <a:t>The Bahamas</a:t>
            </a:r>
            <a:endParaRPr lang="en-US" sz="2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Cay: Background</a:t>
            </a:r>
            <a:endParaRPr lang="en-US" dirty="0"/>
          </a:p>
        </p:txBody>
      </p:sp>
      <p:sp>
        <p:nvSpPr>
          <p:cNvPr id="3" name="TextBox 2"/>
          <p:cNvSpPr txBox="1"/>
          <p:nvPr/>
        </p:nvSpPr>
        <p:spPr>
          <a:xfrm>
            <a:off x="240361" y="2029132"/>
            <a:ext cx="8446439" cy="2985433"/>
          </a:xfrm>
          <a:prstGeom prst="rect">
            <a:avLst/>
          </a:prstGeom>
          <a:noFill/>
        </p:spPr>
        <p:txBody>
          <a:bodyPr wrap="square" rtlCol="0">
            <a:spAutoFit/>
          </a:bodyPr>
          <a:lstStyle/>
          <a:p>
            <a:pPr algn="ctr"/>
            <a:r>
              <a:rPr lang="en-US" sz="4000" dirty="0" smtClean="0"/>
              <a:t>However, some are still controlled by other countries, such as the United Kingdom,  the Netherlands, and the United States.</a:t>
            </a:r>
          </a:p>
          <a:p>
            <a:endParaRPr lang="en-US" sz="2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Cay: Background</a:t>
            </a:r>
            <a:endParaRPr lang="en-US" dirty="0"/>
          </a:p>
        </p:txBody>
      </p:sp>
      <p:sp>
        <p:nvSpPr>
          <p:cNvPr id="3" name="TextBox 2"/>
          <p:cNvSpPr txBox="1"/>
          <p:nvPr/>
        </p:nvSpPr>
        <p:spPr>
          <a:xfrm>
            <a:off x="0" y="1812278"/>
            <a:ext cx="9143999" cy="2123658"/>
          </a:xfrm>
          <a:prstGeom prst="rect">
            <a:avLst/>
          </a:prstGeom>
          <a:noFill/>
        </p:spPr>
        <p:txBody>
          <a:bodyPr wrap="square" rtlCol="0">
            <a:spAutoFit/>
          </a:bodyPr>
          <a:lstStyle/>
          <a:p>
            <a:pPr algn="ctr"/>
            <a:r>
              <a:rPr lang="en-US" sz="4800" b="1" dirty="0" smtClean="0"/>
              <a:t>Dialect: </a:t>
            </a:r>
            <a:r>
              <a:rPr lang="en-US" sz="2800" dirty="0" smtClean="0"/>
              <a:t>A form of language used in a certain </a:t>
            </a:r>
          </a:p>
          <a:p>
            <a:pPr algn="ctr"/>
            <a:r>
              <a:rPr lang="en-US" sz="2800" dirty="0" smtClean="0"/>
              <a:t>geographic region; it is distinguished from the</a:t>
            </a:r>
          </a:p>
          <a:p>
            <a:pPr algn="ctr"/>
            <a:r>
              <a:rPr lang="en-US" sz="2800" dirty="0" smtClean="0"/>
              <a:t>standard form of language by pronunciation, grammar, and/or vocabulary </a:t>
            </a:r>
            <a:endParaRPr lang="en-US" sz="2800" dirty="0"/>
          </a:p>
        </p:txBody>
      </p:sp>
      <p:sp>
        <p:nvSpPr>
          <p:cNvPr id="4" name="TextBox 3"/>
          <p:cNvSpPr txBox="1"/>
          <p:nvPr/>
        </p:nvSpPr>
        <p:spPr>
          <a:xfrm>
            <a:off x="164891" y="4510582"/>
            <a:ext cx="8521909" cy="1200329"/>
          </a:xfrm>
          <a:prstGeom prst="rect">
            <a:avLst/>
          </a:prstGeom>
          <a:noFill/>
        </p:spPr>
        <p:txBody>
          <a:bodyPr wrap="none" rtlCol="0">
            <a:spAutoFit/>
          </a:bodyPr>
          <a:lstStyle/>
          <a:p>
            <a:pPr algn="ctr"/>
            <a:r>
              <a:rPr lang="en-US" sz="3600" dirty="0" smtClean="0">
                <a:solidFill>
                  <a:schemeClr val="accent1"/>
                </a:solidFill>
              </a:rPr>
              <a:t>“Do not </a:t>
            </a:r>
            <a:r>
              <a:rPr lang="en-US" sz="3600" dirty="0" err="1" smtClean="0">
                <a:solidFill>
                  <a:schemeClr val="accent1"/>
                </a:solidFill>
              </a:rPr>
              <a:t>eben</a:t>
            </a:r>
            <a:r>
              <a:rPr lang="en-US" sz="3600" dirty="0" smtClean="0">
                <a:solidFill>
                  <a:schemeClr val="accent1"/>
                </a:solidFill>
              </a:rPr>
              <a:t> look at </a:t>
            </a:r>
            <a:r>
              <a:rPr lang="en-US" sz="3600" dirty="0" err="1" smtClean="0">
                <a:solidFill>
                  <a:schemeClr val="accent1"/>
                </a:solidFill>
              </a:rPr>
              <a:t>d’wattah</a:t>
            </a:r>
            <a:r>
              <a:rPr lang="en-US" sz="3600" dirty="0" smtClean="0">
                <a:solidFill>
                  <a:schemeClr val="accent1"/>
                </a:solidFill>
              </a:rPr>
              <a:t>. </a:t>
            </a:r>
            <a:r>
              <a:rPr lang="en-US" sz="3600" dirty="0" err="1" smtClean="0">
                <a:solidFill>
                  <a:schemeClr val="accent1"/>
                </a:solidFill>
              </a:rPr>
              <a:t>D’glare</a:t>
            </a:r>
            <a:r>
              <a:rPr lang="en-US" sz="3600" dirty="0" smtClean="0">
                <a:solidFill>
                  <a:schemeClr val="accent1"/>
                </a:solidFill>
              </a:rPr>
              <a:t> is </a:t>
            </a:r>
          </a:p>
          <a:p>
            <a:r>
              <a:rPr lang="en-US" sz="3600" dirty="0" smtClean="0">
                <a:solidFill>
                  <a:schemeClr val="accent1"/>
                </a:solidFill>
              </a:rPr>
              <a:t>bad too.”   - Timothy</a:t>
            </a:r>
            <a:endParaRPr lang="en-US" sz="3600" dirty="0">
              <a:solidFill>
                <a:schemeClr val="accent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The Cay: Background</a:t>
            </a:r>
            <a:endParaRPr lang="en-US" dirty="0"/>
          </a:p>
        </p:txBody>
      </p:sp>
      <p:sp>
        <p:nvSpPr>
          <p:cNvPr id="3" name="TextBox 2"/>
          <p:cNvSpPr txBox="1"/>
          <p:nvPr/>
        </p:nvSpPr>
        <p:spPr>
          <a:xfrm>
            <a:off x="0" y="1143000"/>
            <a:ext cx="9091201" cy="954107"/>
          </a:xfrm>
          <a:prstGeom prst="rect">
            <a:avLst/>
          </a:prstGeom>
          <a:noFill/>
        </p:spPr>
        <p:txBody>
          <a:bodyPr wrap="none" rtlCol="0">
            <a:spAutoFit/>
          </a:bodyPr>
          <a:lstStyle/>
          <a:p>
            <a:pPr algn="ctr"/>
            <a:r>
              <a:rPr lang="en-US" sz="2800" dirty="0" smtClean="0"/>
              <a:t>U-boats, the submarines used by Germany in World</a:t>
            </a:r>
          </a:p>
          <a:p>
            <a:pPr algn="ctr"/>
            <a:r>
              <a:rPr lang="en-US" sz="2800" dirty="0" smtClean="0"/>
              <a:t>War II, were among the most feared weapons of the war.</a:t>
            </a:r>
            <a:endParaRPr lang="en-US" sz="2800" dirty="0"/>
          </a:p>
        </p:txBody>
      </p:sp>
      <p:pic>
        <p:nvPicPr>
          <p:cNvPr id="4" name="Picture 3"/>
          <p:cNvPicPr>
            <a:picLocks noChangeAspect="1"/>
          </p:cNvPicPr>
          <p:nvPr/>
        </p:nvPicPr>
        <p:blipFill>
          <a:blip r:embed="rId2"/>
          <a:stretch>
            <a:fillRect/>
          </a:stretch>
        </p:blipFill>
        <p:spPr>
          <a:xfrm>
            <a:off x="758935" y="2936312"/>
            <a:ext cx="7927865" cy="3499196"/>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17"/>
            <a:ext cx="8229600" cy="1143000"/>
          </a:xfrm>
        </p:spPr>
        <p:txBody>
          <a:bodyPr/>
          <a:lstStyle/>
          <a:p>
            <a:r>
              <a:rPr lang="en-US" dirty="0" smtClean="0"/>
              <a:t>The Cay: Background</a:t>
            </a:r>
            <a:endParaRPr lang="en-US" dirty="0"/>
          </a:p>
        </p:txBody>
      </p:sp>
      <p:sp>
        <p:nvSpPr>
          <p:cNvPr id="3" name="TextBox 2"/>
          <p:cNvSpPr txBox="1"/>
          <p:nvPr/>
        </p:nvSpPr>
        <p:spPr>
          <a:xfrm>
            <a:off x="0" y="1025132"/>
            <a:ext cx="4514596" cy="2862322"/>
          </a:xfrm>
          <a:prstGeom prst="rect">
            <a:avLst/>
          </a:prstGeom>
          <a:noFill/>
        </p:spPr>
        <p:txBody>
          <a:bodyPr vert="horz" wrap="square" rtlCol="0">
            <a:spAutoFit/>
          </a:bodyPr>
          <a:lstStyle/>
          <a:p>
            <a:r>
              <a:rPr lang="en-US" sz="2800" dirty="0" smtClean="0"/>
              <a:t>German U-boats:</a:t>
            </a:r>
          </a:p>
          <a:p>
            <a:endParaRPr lang="en-US" sz="2800" dirty="0" smtClean="0"/>
          </a:p>
          <a:p>
            <a:pPr lvl="2">
              <a:buFont typeface="Arial"/>
              <a:buChar char="•"/>
            </a:pPr>
            <a:r>
              <a:rPr lang="en-US" sz="2800" dirty="0"/>
              <a:t> </a:t>
            </a:r>
            <a:r>
              <a:rPr lang="en-US" sz="2400" dirty="0" smtClean="0"/>
              <a:t>Weighed over 500 to 700 tons</a:t>
            </a:r>
          </a:p>
          <a:p>
            <a:pPr lvl="2">
              <a:buFont typeface="Arial"/>
              <a:buChar char="•"/>
            </a:pPr>
            <a:endParaRPr lang="en-US" sz="2400" dirty="0" smtClean="0"/>
          </a:p>
          <a:p>
            <a:pPr lvl="2">
              <a:buFont typeface="Arial"/>
              <a:buChar char="•"/>
            </a:pPr>
            <a:r>
              <a:rPr lang="en-US" sz="2400" dirty="0" smtClean="0"/>
              <a:t> Could travel very fast underwater</a:t>
            </a:r>
          </a:p>
        </p:txBody>
      </p:sp>
      <p:sp>
        <p:nvSpPr>
          <p:cNvPr id="4" name="TextBox 3"/>
          <p:cNvSpPr txBox="1"/>
          <p:nvPr/>
        </p:nvSpPr>
        <p:spPr>
          <a:xfrm>
            <a:off x="0" y="4365232"/>
            <a:ext cx="8456700" cy="2862322"/>
          </a:xfrm>
          <a:prstGeom prst="rect">
            <a:avLst/>
          </a:prstGeom>
          <a:noFill/>
        </p:spPr>
        <p:txBody>
          <a:bodyPr wrap="square" rtlCol="0">
            <a:spAutoFit/>
          </a:bodyPr>
          <a:lstStyle/>
          <a:p>
            <a:r>
              <a:rPr lang="en-US" sz="2800" dirty="0" smtClean="0"/>
              <a:t>The torpedoes on these submarines:</a:t>
            </a:r>
          </a:p>
          <a:p>
            <a:endParaRPr lang="en-US" sz="2800" dirty="0" smtClean="0"/>
          </a:p>
          <a:p>
            <a:pPr lvl="2">
              <a:buFont typeface="Arial"/>
              <a:buChar char="•"/>
            </a:pPr>
            <a:r>
              <a:rPr lang="en-US" sz="2400" dirty="0" smtClean="0"/>
              <a:t> Could crack the metal in a ships hull</a:t>
            </a:r>
          </a:p>
          <a:p>
            <a:pPr lvl="2">
              <a:buFont typeface="Arial"/>
              <a:buChar char="•"/>
            </a:pPr>
            <a:endParaRPr lang="en-US" sz="2400" dirty="0" smtClean="0"/>
          </a:p>
          <a:p>
            <a:pPr lvl="2">
              <a:buFont typeface="Arial"/>
              <a:buChar char="•"/>
            </a:pPr>
            <a:r>
              <a:rPr lang="en-US" sz="2400" dirty="0" smtClean="0"/>
              <a:t> Could follow the noise of a propeller in </a:t>
            </a:r>
          </a:p>
          <a:p>
            <a:pPr lvl="2"/>
            <a:r>
              <a:rPr lang="en-US" sz="2400" dirty="0" smtClean="0"/>
              <a:t>order to hit the target</a:t>
            </a:r>
          </a:p>
          <a:p>
            <a:endParaRPr lang="en-US" sz="2800" dirty="0"/>
          </a:p>
        </p:txBody>
      </p:sp>
      <p:pic>
        <p:nvPicPr>
          <p:cNvPr id="5" name="Picture 4"/>
          <p:cNvPicPr>
            <a:picLocks noChangeAspect="1"/>
          </p:cNvPicPr>
          <p:nvPr/>
        </p:nvPicPr>
        <p:blipFill>
          <a:blip r:embed="rId2"/>
          <a:stretch>
            <a:fillRect/>
          </a:stretch>
        </p:blipFill>
        <p:spPr>
          <a:xfrm>
            <a:off x="4394200" y="1025132"/>
            <a:ext cx="4749800" cy="33401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Cay: Introduction</a:t>
            </a:r>
            <a:endParaRPr lang="en-US" dirty="0"/>
          </a:p>
        </p:txBody>
      </p:sp>
      <p:sp>
        <p:nvSpPr>
          <p:cNvPr id="3" name="Content Placeholder 2"/>
          <p:cNvSpPr>
            <a:spLocks noGrp="1"/>
          </p:cNvSpPr>
          <p:nvPr>
            <p:ph sz="half" idx="1"/>
          </p:nvPr>
        </p:nvSpPr>
        <p:spPr>
          <a:xfrm>
            <a:off x="457200" y="1600201"/>
            <a:ext cx="8417688" cy="2070824"/>
          </a:xfrm>
        </p:spPr>
        <p:txBody>
          <a:bodyPr/>
          <a:lstStyle/>
          <a:p>
            <a:pPr>
              <a:buNone/>
            </a:pPr>
            <a:r>
              <a:rPr lang="en-US" dirty="0" smtClean="0"/>
              <a:t>The year is 1942 – World War II is raging.</a:t>
            </a:r>
          </a:p>
          <a:p>
            <a:pPr>
              <a:buNone/>
            </a:pPr>
            <a:endParaRPr lang="en-US" dirty="0" smtClean="0"/>
          </a:p>
          <a:p>
            <a:pPr>
              <a:buNone/>
            </a:pPr>
            <a:r>
              <a:rPr lang="en-US" dirty="0" smtClean="0"/>
              <a:t>Eleven-year-old Philip Enright lives on the island of </a:t>
            </a:r>
            <a:r>
              <a:rPr lang="en-US" b="1" dirty="0" err="1" smtClean="0"/>
              <a:t>Curaçao</a:t>
            </a:r>
            <a:r>
              <a:rPr lang="en-US" b="1" dirty="0" smtClean="0"/>
              <a:t>, in the Dutch West Indies.</a:t>
            </a:r>
            <a:endParaRPr lang="en-US" dirty="0"/>
          </a:p>
        </p:txBody>
      </p:sp>
      <p:pic>
        <p:nvPicPr>
          <p:cNvPr id="6" name="Picture 5"/>
          <p:cNvPicPr>
            <a:picLocks noChangeAspect="1"/>
          </p:cNvPicPr>
          <p:nvPr/>
        </p:nvPicPr>
        <p:blipFill>
          <a:blip r:embed="rId2"/>
          <a:stretch>
            <a:fillRect/>
          </a:stretch>
        </p:blipFill>
        <p:spPr>
          <a:xfrm rot="21375685">
            <a:off x="0" y="3671025"/>
            <a:ext cx="4097639" cy="3067463"/>
          </a:xfrm>
          <a:prstGeom prst="rect">
            <a:avLst/>
          </a:prstGeom>
        </p:spPr>
      </p:pic>
      <p:pic>
        <p:nvPicPr>
          <p:cNvPr id="8" name="Picture 7"/>
          <p:cNvPicPr>
            <a:picLocks noChangeAspect="1"/>
          </p:cNvPicPr>
          <p:nvPr/>
        </p:nvPicPr>
        <p:blipFill>
          <a:blip r:embed="rId3"/>
          <a:stretch>
            <a:fillRect/>
          </a:stretch>
        </p:blipFill>
        <p:spPr>
          <a:xfrm>
            <a:off x="3810335" y="3534821"/>
            <a:ext cx="5333665" cy="334243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710"/>
            <a:ext cx="8229600" cy="1143000"/>
          </a:xfrm>
        </p:spPr>
        <p:txBody>
          <a:bodyPr/>
          <a:lstStyle/>
          <a:p>
            <a:r>
              <a:rPr lang="en-US" dirty="0" smtClean="0"/>
              <a:t>Theodore Taylor</a:t>
            </a:r>
            <a:endParaRPr lang="en-US" dirty="0"/>
          </a:p>
        </p:txBody>
      </p:sp>
      <p:sp>
        <p:nvSpPr>
          <p:cNvPr id="3" name="TextBox 2"/>
          <p:cNvSpPr txBox="1"/>
          <p:nvPr/>
        </p:nvSpPr>
        <p:spPr>
          <a:xfrm>
            <a:off x="457200" y="1053290"/>
            <a:ext cx="5428415" cy="5693867"/>
          </a:xfrm>
          <a:prstGeom prst="rect">
            <a:avLst/>
          </a:prstGeom>
          <a:noFill/>
        </p:spPr>
        <p:txBody>
          <a:bodyPr wrap="square" rtlCol="0">
            <a:spAutoFit/>
          </a:bodyPr>
          <a:lstStyle/>
          <a:p>
            <a:pPr>
              <a:buFont typeface="Arial"/>
              <a:buChar char="•"/>
            </a:pPr>
            <a:r>
              <a:rPr lang="en-US" sz="2800" dirty="0" smtClean="0"/>
              <a:t> born June 23, 1921 in North Carolina</a:t>
            </a:r>
          </a:p>
          <a:p>
            <a:pPr>
              <a:buFont typeface="Arial"/>
              <a:buChar char="•"/>
            </a:pPr>
            <a:endParaRPr lang="en-US" sz="2800" dirty="0" smtClean="0"/>
          </a:p>
          <a:p>
            <a:pPr>
              <a:buFont typeface="Arial"/>
              <a:buChar char="•"/>
            </a:pPr>
            <a:r>
              <a:rPr lang="en-US" sz="2800" dirty="0" smtClean="0"/>
              <a:t> during the Depression his father left the family to find a job</a:t>
            </a:r>
          </a:p>
          <a:p>
            <a:endParaRPr lang="en-US" sz="2800" dirty="0" smtClean="0"/>
          </a:p>
          <a:p>
            <a:pPr>
              <a:buFont typeface="Arial"/>
              <a:buChar char="•"/>
            </a:pPr>
            <a:r>
              <a:rPr lang="en-US" sz="2800" dirty="0" smtClean="0"/>
              <a:t> Taylor  sold candy, scrap metal, and delivered papers to help the family</a:t>
            </a:r>
          </a:p>
          <a:p>
            <a:endParaRPr lang="en-US" sz="2800" dirty="0" smtClean="0"/>
          </a:p>
          <a:p>
            <a:pPr>
              <a:buFont typeface="Arial"/>
              <a:buChar char="•"/>
            </a:pPr>
            <a:r>
              <a:rPr lang="en-US" sz="2800" dirty="0" smtClean="0"/>
              <a:t> began writing career for a newspaper at age 13 – sports for local high schools</a:t>
            </a:r>
            <a:endParaRPr lang="en-US" sz="2800" dirty="0"/>
          </a:p>
        </p:txBody>
      </p:sp>
      <p:pic>
        <p:nvPicPr>
          <p:cNvPr id="4" name="Picture 3"/>
          <p:cNvPicPr>
            <a:picLocks noChangeAspect="1"/>
          </p:cNvPicPr>
          <p:nvPr/>
        </p:nvPicPr>
        <p:blipFill>
          <a:blip r:embed="rId2"/>
          <a:stretch>
            <a:fillRect/>
          </a:stretch>
        </p:blipFill>
        <p:spPr>
          <a:xfrm>
            <a:off x="5885615" y="2148944"/>
            <a:ext cx="3010918" cy="3290503"/>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Theodore Taylor</a:t>
            </a:r>
            <a:endParaRPr lang="en-US" dirty="0"/>
          </a:p>
        </p:txBody>
      </p:sp>
      <p:sp>
        <p:nvSpPr>
          <p:cNvPr id="3" name="TextBox 2"/>
          <p:cNvSpPr txBox="1"/>
          <p:nvPr/>
        </p:nvSpPr>
        <p:spPr>
          <a:xfrm>
            <a:off x="457200" y="1143000"/>
            <a:ext cx="8289449" cy="3108544"/>
          </a:xfrm>
          <a:prstGeom prst="rect">
            <a:avLst/>
          </a:prstGeom>
          <a:noFill/>
        </p:spPr>
        <p:txBody>
          <a:bodyPr wrap="none" rtlCol="0">
            <a:spAutoFit/>
          </a:bodyPr>
          <a:lstStyle/>
          <a:p>
            <a:pPr>
              <a:buFont typeface="Arial"/>
              <a:buChar char="•"/>
            </a:pPr>
            <a:r>
              <a:rPr lang="en-US" sz="2800" dirty="0" smtClean="0"/>
              <a:t> also became member of the naval reserve</a:t>
            </a:r>
          </a:p>
          <a:p>
            <a:endParaRPr lang="en-US" sz="2800" dirty="0" smtClean="0"/>
          </a:p>
          <a:p>
            <a:pPr>
              <a:buFont typeface="Arial"/>
              <a:buChar char="•"/>
            </a:pPr>
            <a:r>
              <a:rPr lang="en-US" sz="2800" dirty="0" smtClean="0"/>
              <a:t> on tour of duty during Korean War, spent time on </a:t>
            </a:r>
          </a:p>
          <a:p>
            <a:r>
              <a:rPr lang="en-US" sz="2800" dirty="0" smtClean="0"/>
              <a:t>Caribbean island – inspired setting for The Cay</a:t>
            </a:r>
          </a:p>
          <a:p>
            <a:endParaRPr lang="en-US" sz="2800" dirty="0" smtClean="0"/>
          </a:p>
          <a:p>
            <a:pPr>
              <a:buFont typeface="Arial"/>
              <a:buChar char="•"/>
            </a:pPr>
            <a:r>
              <a:rPr lang="en-US" sz="2800" dirty="0" smtClean="0"/>
              <a:t> His life experiences and travels contributed to</a:t>
            </a:r>
          </a:p>
          <a:p>
            <a:r>
              <a:rPr lang="en-US" sz="2800" dirty="0" smtClean="0"/>
              <a:t>his writing</a:t>
            </a:r>
            <a:endParaRPr lang="en-US" sz="2800" dirty="0"/>
          </a:p>
        </p:txBody>
      </p:sp>
      <p:sp>
        <p:nvSpPr>
          <p:cNvPr id="4" name="TextBox 3"/>
          <p:cNvSpPr txBox="1"/>
          <p:nvPr/>
        </p:nvSpPr>
        <p:spPr>
          <a:xfrm>
            <a:off x="220340" y="4967177"/>
            <a:ext cx="8730732" cy="1200329"/>
          </a:xfrm>
          <a:prstGeom prst="rect">
            <a:avLst/>
          </a:prstGeom>
          <a:noFill/>
        </p:spPr>
        <p:txBody>
          <a:bodyPr wrap="square" rtlCol="0">
            <a:spAutoFit/>
          </a:bodyPr>
          <a:lstStyle/>
          <a:p>
            <a:pPr algn="ctr"/>
            <a:r>
              <a:rPr lang="en-US" sz="3600" dirty="0" smtClean="0">
                <a:solidFill>
                  <a:schemeClr val="accent1"/>
                </a:solidFill>
              </a:rPr>
              <a:t>“I find it hard to write about what I have not seen or in some way experienced.”</a:t>
            </a:r>
            <a:endParaRPr lang="en-US" sz="3600" dirty="0">
              <a:solidFill>
                <a:schemeClr val="accent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Cay: Dedication</a:t>
            </a:r>
            <a:endParaRPr lang="en-US" dirty="0"/>
          </a:p>
        </p:txBody>
      </p:sp>
      <p:sp>
        <p:nvSpPr>
          <p:cNvPr id="3" name="Text Placeholder 2"/>
          <p:cNvSpPr>
            <a:spLocks noGrp="1"/>
          </p:cNvSpPr>
          <p:nvPr>
            <p:ph type="body" idx="1"/>
          </p:nvPr>
        </p:nvSpPr>
        <p:spPr>
          <a:xfrm>
            <a:off x="1762322" y="1791493"/>
            <a:ext cx="7381678" cy="750887"/>
          </a:xfrm>
        </p:spPr>
        <p:txBody>
          <a:bodyPr>
            <a:normAutofit/>
          </a:bodyPr>
          <a:lstStyle/>
          <a:p>
            <a:r>
              <a:rPr lang="en-US" sz="2800" cap="none" dirty="0" smtClean="0"/>
              <a:t>Theodore Taylor’s Book Dedication:</a:t>
            </a:r>
            <a:endParaRPr lang="en-US" sz="2800" cap="none" dirty="0"/>
          </a:p>
        </p:txBody>
      </p:sp>
      <p:sp>
        <p:nvSpPr>
          <p:cNvPr id="5" name="Content Placeholder 4"/>
          <p:cNvSpPr>
            <a:spLocks noGrp="1"/>
          </p:cNvSpPr>
          <p:nvPr>
            <p:ph sz="quarter" idx="2"/>
          </p:nvPr>
        </p:nvSpPr>
        <p:spPr>
          <a:xfrm>
            <a:off x="1270053" y="2850078"/>
            <a:ext cx="6752969" cy="3763963"/>
          </a:xfrm>
        </p:spPr>
        <p:txBody>
          <a:bodyPr/>
          <a:lstStyle/>
          <a:p>
            <a:pPr algn="ctr">
              <a:buNone/>
            </a:pPr>
            <a:r>
              <a:rPr lang="en-US" dirty="0" smtClean="0"/>
              <a:t>To Dr. King’s dream</a:t>
            </a:r>
          </a:p>
          <a:p>
            <a:pPr algn="ctr">
              <a:buNone/>
            </a:pPr>
            <a:r>
              <a:rPr lang="en-US" dirty="0" smtClean="0"/>
              <a:t>which can only come true</a:t>
            </a:r>
          </a:p>
          <a:p>
            <a:pPr algn="ctr">
              <a:buNone/>
            </a:pPr>
            <a:r>
              <a:rPr lang="en-US" dirty="0" smtClean="0"/>
              <a:t>if the very young know and understand</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Cay: Dedication</a:t>
            </a:r>
            <a:endParaRPr lang="en-US" dirty="0"/>
          </a:p>
        </p:txBody>
      </p:sp>
      <p:sp>
        <p:nvSpPr>
          <p:cNvPr id="3" name="Content Placeholder 5"/>
          <p:cNvSpPr txBox="1">
            <a:spLocks/>
          </p:cNvSpPr>
          <p:nvPr/>
        </p:nvSpPr>
        <p:spPr>
          <a:xfrm>
            <a:off x="882843" y="2943015"/>
            <a:ext cx="7153442" cy="4495800"/>
          </a:xfrm>
          <a:prstGeom prst="rect">
            <a:avLst/>
          </a:prstGeom>
        </p:spPr>
        <p:txBody>
          <a:bodyPr vert="horz" wrap="square">
            <a:normAutofit/>
          </a:bodyPr>
          <a:lstStyle/>
          <a:p>
            <a:pPr marL="548640" marR="0" lvl="0" indent="-411480" algn="ctr" defTabSz="914400" rtl="0"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“I have a dream that one day this nation will rise up and live out the true meaning of its creed, ‘We hold these truths self evident, that all men are created equal.’…I have a dream that my four little children will one day live in a nation where they will not be judged by the color of their skin, but by the content of their character.”</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ext Placeholder 3"/>
          <p:cNvSpPr txBox="1">
            <a:spLocks/>
          </p:cNvSpPr>
          <p:nvPr/>
        </p:nvSpPr>
        <p:spPr>
          <a:xfrm>
            <a:off x="882841" y="1851818"/>
            <a:ext cx="7542881" cy="868361"/>
          </a:xfrm>
          <a:prstGeom prst="rect">
            <a:avLst/>
          </a:prstGeom>
        </p:spPr>
        <p:txBody>
          <a:bodyPr vert="horz" anchor="ctr">
            <a:normAutofit lnSpcReduction="10000"/>
          </a:bodyPr>
          <a:lstStyle/>
          <a:p>
            <a:pPr marL="0" marR="0" lvl="0" indent="0" algn="ctr" defTabSz="914400" rtl="0"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An excerpt from Dr. Martin Luther King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Jr.’s</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“I have</a:t>
            </a:r>
            <a:r>
              <a:rPr kumimoji="0" lang="en-US" sz="2800" b="0" i="0" u="none" strike="noStrike" kern="1200" cap="none" spc="0" normalizeH="0" noProof="0" dirty="0" smtClean="0">
                <a:ln>
                  <a:noFill/>
                </a:ln>
                <a:solidFill>
                  <a:schemeClr val="tx1"/>
                </a:solidFill>
                <a:effectLst/>
                <a:uLnTx/>
                <a:uFillTx/>
                <a:latin typeface="+mn-lt"/>
                <a:ea typeface="+mn-ea"/>
                <a:cs typeface="+mn-cs"/>
              </a:rPr>
              <a:t> a dream…”</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Speech</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The Cay: Introduction</a:t>
            </a:r>
            <a:endParaRPr lang="en-US" dirty="0"/>
          </a:p>
        </p:txBody>
      </p:sp>
      <p:sp>
        <p:nvSpPr>
          <p:cNvPr id="3" name="Content Placeholder 2"/>
          <p:cNvSpPr>
            <a:spLocks noGrp="1"/>
          </p:cNvSpPr>
          <p:nvPr>
            <p:ph sz="half" idx="1"/>
          </p:nvPr>
        </p:nvSpPr>
        <p:spPr>
          <a:xfrm>
            <a:off x="269112" y="1039414"/>
            <a:ext cx="8417688" cy="1404773"/>
          </a:xfrm>
        </p:spPr>
        <p:txBody>
          <a:bodyPr/>
          <a:lstStyle/>
          <a:p>
            <a:pPr>
              <a:buNone/>
            </a:pPr>
            <a:r>
              <a:rPr lang="en-US" dirty="0" smtClean="0"/>
              <a:t>	There is also Timothy, an old West Indian black man who knows a lot about survival, but is very different from Phillip.</a:t>
            </a:r>
            <a:endParaRPr lang="en-US" dirty="0"/>
          </a:p>
        </p:txBody>
      </p:sp>
      <p:pic>
        <p:nvPicPr>
          <p:cNvPr id="5" name="Picture 4"/>
          <p:cNvPicPr>
            <a:picLocks noChangeAspect="1"/>
          </p:cNvPicPr>
          <p:nvPr/>
        </p:nvPicPr>
        <p:blipFill>
          <a:blip r:embed="rId2"/>
          <a:stretch>
            <a:fillRect/>
          </a:stretch>
        </p:blipFill>
        <p:spPr>
          <a:xfrm>
            <a:off x="1889592" y="2431989"/>
            <a:ext cx="5501808" cy="4355598"/>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The Cay: Introduction</a:t>
            </a:r>
            <a:endParaRPr lang="en-US" dirty="0"/>
          </a:p>
        </p:txBody>
      </p:sp>
      <p:sp>
        <p:nvSpPr>
          <p:cNvPr id="3" name="Content Placeholder 2"/>
          <p:cNvSpPr>
            <a:spLocks noGrp="1"/>
          </p:cNvSpPr>
          <p:nvPr>
            <p:ph idx="1"/>
          </p:nvPr>
        </p:nvSpPr>
        <p:spPr>
          <a:xfrm>
            <a:off x="240361" y="1143000"/>
            <a:ext cx="8229600" cy="768186"/>
          </a:xfrm>
        </p:spPr>
        <p:txBody>
          <a:bodyPr/>
          <a:lstStyle/>
          <a:p>
            <a:pPr>
              <a:buNone/>
            </a:pPr>
            <a:r>
              <a:rPr lang="en-US" dirty="0" smtClean="0"/>
              <a:t>Prejudice still exists in this time.</a:t>
            </a:r>
            <a:endParaRPr lang="en-US" dirty="0"/>
          </a:p>
        </p:txBody>
      </p:sp>
      <p:pic>
        <p:nvPicPr>
          <p:cNvPr id="4" name="Picture 3"/>
          <p:cNvPicPr>
            <a:picLocks noChangeAspect="1"/>
          </p:cNvPicPr>
          <p:nvPr/>
        </p:nvPicPr>
        <p:blipFill>
          <a:blip r:embed="rId2"/>
          <a:stretch>
            <a:fillRect/>
          </a:stretch>
        </p:blipFill>
        <p:spPr>
          <a:xfrm>
            <a:off x="240361" y="2234426"/>
            <a:ext cx="5794007" cy="3862671"/>
          </a:xfrm>
          <a:prstGeom prst="rect">
            <a:avLst/>
          </a:prstGeom>
        </p:spPr>
      </p:pic>
      <p:sp>
        <p:nvSpPr>
          <p:cNvPr id="6" name="TextBox 5"/>
          <p:cNvSpPr txBox="1"/>
          <p:nvPr/>
        </p:nvSpPr>
        <p:spPr>
          <a:xfrm>
            <a:off x="6295382" y="2234426"/>
            <a:ext cx="2584346" cy="3539431"/>
          </a:xfrm>
          <a:prstGeom prst="rect">
            <a:avLst/>
          </a:prstGeom>
          <a:noFill/>
        </p:spPr>
        <p:txBody>
          <a:bodyPr wrap="square" rtlCol="0">
            <a:spAutoFit/>
          </a:bodyPr>
          <a:lstStyle/>
          <a:p>
            <a:r>
              <a:rPr lang="en-US" sz="2800" dirty="0"/>
              <a:t>When one is prejudice, they make a firm </a:t>
            </a:r>
            <a:r>
              <a:rPr lang="en-US" sz="2800" dirty="0" err="1"/>
              <a:t>judgement</a:t>
            </a:r>
            <a:r>
              <a:rPr lang="en-US" sz="2800" dirty="0"/>
              <a:t> of someone before they get to know the person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The Cay: Introduction</a:t>
            </a:r>
            <a:endParaRPr lang="en-US" dirty="0"/>
          </a:p>
        </p:txBody>
      </p:sp>
      <p:sp>
        <p:nvSpPr>
          <p:cNvPr id="3" name="TextBox 2"/>
          <p:cNvSpPr txBox="1"/>
          <p:nvPr/>
        </p:nvSpPr>
        <p:spPr>
          <a:xfrm>
            <a:off x="457200" y="929373"/>
            <a:ext cx="8464153" cy="5693867"/>
          </a:xfrm>
          <a:prstGeom prst="rect">
            <a:avLst/>
          </a:prstGeom>
          <a:noFill/>
        </p:spPr>
        <p:txBody>
          <a:bodyPr wrap="square" rtlCol="0">
            <a:spAutoFit/>
          </a:bodyPr>
          <a:lstStyle/>
          <a:p>
            <a:r>
              <a:rPr lang="en-US" sz="2800" dirty="0" smtClean="0"/>
              <a:t>Phillip is prejudiced against black people…</a:t>
            </a:r>
          </a:p>
          <a:p>
            <a:endParaRPr lang="en-US" sz="2800" dirty="0" smtClean="0"/>
          </a:p>
          <a:p>
            <a:r>
              <a:rPr lang="en-US" sz="2800" dirty="0" smtClean="0"/>
              <a:t>								But he is now dependent on </a:t>
            </a:r>
          </a:p>
          <a:p>
            <a:r>
              <a:rPr lang="en-US" sz="2800" dirty="0" smtClean="0"/>
              <a:t>								Timothy for survival.</a:t>
            </a:r>
          </a:p>
          <a:p>
            <a:endParaRPr lang="en-US" sz="2800" dirty="0" smtClean="0"/>
          </a:p>
          <a:p>
            <a:r>
              <a:rPr lang="en-US" sz="2800" dirty="0" smtClean="0"/>
              <a:t>								</a:t>
            </a:r>
          </a:p>
          <a:p>
            <a:r>
              <a:rPr lang="en-US" sz="2800" dirty="0" smtClean="0"/>
              <a:t>									</a:t>
            </a:r>
          </a:p>
          <a:p>
            <a:r>
              <a:rPr lang="en-US" sz="2800" dirty="0" smtClean="0"/>
              <a:t>									</a:t>
            </a:r>
          </a:p>
          <a:p>
            <a:r>
              <a:rPr lang="en-US" sz="2800" dirty="0" smtClean="0"/>
              <a:t>									He faces an inner conflict:</a:t>
            </a:r>
          </a:p>
          <a:p>
            <a:endParaRPr lang="en-US" sz="2800" dirty="0" smtClean="0"/>
          </a:p>
          <a:p>
            <a:endParaRPr lang="en-US" sz="2800" dirty="0" smtClean="0"/>
          </a:p>
          <a:p>
            <a:r>
              <a:rPr lang="en-US" sz="2800" dirty="0" smtClean="0"/>
              <a:t>	How should he treat Timothy? </a:t>
            </a:r>
          </a:p>
          <a:p>
            <a:r>
              <a:rPr lang="en-US" sz="2800" dirty="0" smtClean="0"/>
              <a:t>	Can he learn to trust him? Even like him?</a:t>
            </a:r>
            <a:endParaRPr lang="en-US" sz="2800" dirty="0"/>
          </a:p>
        </p:txBody>
      </p:sp>
      <p:pic>
        <p:nvPicPr>
          <p:cNvPr id="4" name="Picture 3"/>
          <p:cNvPicPr>
            <a:picLocks noChangeAspect="1"/>
          </p:cNvPicPr>
          <p:nvPr/>
        </p:nvPicPr>
        <p:blipFill>
          <a:blip r:embed="rId2"/>
          <a:stretch>
            <a:fillRect/>
          </a:stretch>
        </p:blipFill>
        <p:spPr>
          <a:xfrm>
            <a:off x="457201" y="1409752"/>
            <a:ext cx="3445892" cy="4237241"/>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028"/>
            <a:ext cx="8229600" cy="1143000"/>
          </a:xfrm>
        </p:spPr>
        <p:txBody>
          <a:bodyPr/>
          <a:lstStyle/>
          <a:p>
            <a:r>
              <a:rPr lang="en-US" dirty="0" smtClean="0"/>
              <a:t>The Cay: Introduction</a:t>
            </a:r>
            <a:endParaRPr lang="en-US" dirty="0"/>
          </a:p>
        </p:txBody>
      </p:sp>
      <p:sp>
        <p:nvSpPr>
          <p:cNvPr id="3" name="TextBox 2"/>
          <p:cNvSpPr txBox="1"/>
          <p:nvPr/>
        </p:nvSpPr>
        <p:spPr>
          <a:xfrm>
            <a:off x="193896" y="1156028"/>
            <a:ext cx="7141348" cy="523220"/>
          </a:xfrm>
          <a:prstGeom prst="rect">
            <a:avLst/>
          </a:prstGeom>
          <a:noFill/>
        </p:spPr>
        <p:txBody>
          <a:bodyPr wrap="none" rtlCol="0">
            <a:spAutoFit/>
          </a:bodyPr>
          <a:lstStyle/>
          <a:p>
            <a:r>
              <a:rPr lang="en-US" sz="2800" dirty="0" smtClean="0"/>
              <a:t>Both characters experience external conflict.</a:t>
            </a:r>
            <a:endParaRPr lang="en-US" sz="2800" dirty="0"/>
          </a:p>
        </p:txBody>
      </p:sp>
      <p:pic>
        <p:nvPicPr>
          <p:cNvPr id="4" name="Picture 3"/>
          <p:cNvPicPr>
            <a:picLocks noChangeAspect="1"/>
          </p:cNvPicPr>
          <p:nvPr/>
        </p:nvPicPr>
        <p:blipFill>
          <a:blip r:embed="rId2"/>
          <a:stretch>
            <a:fillRect/>
          </a:stretch>
        </p:blipFill>
        <p:spPr>
          <a:xfrm rot="611842">
            <a:off x="-35129" y="2011560"/>
            <a:ext cx="3645004" cy="2730235"/>
          </a:xfrm>
          <a:prstGeom prst="rect">
            <a:avLst/>
          </a:prstGeom>
        </p:spPr>
      </p:pic>
      <p:pic>
        <p:nvPicPr>
          <p:cNvPr id="6" name="Picture 5"/>
          <p:cNvPicPr>
            <a:picLocks noChangeAspect="1"/>
          </p:cNvPicPr>
          <p:nvPr/>
        </p:nvPicPr>
        <p:blipFill>
          <a:blip r:embed="rId3"/>
          <a:stretch>
            <a:fillRect/>
          </a:stretch>
        </p:blipFill>
        <p:spPr>
          <a:xfrm rot="20940050">
            <a:off x="5160922" y="1601782"/>
            <a:ext cx="5202334" cy="3025847"/>
          </a:xfrm>
          <a:prstGeom prst="rect">
            <a:avLst/>
          </a:prstGeom>
        </p:spPr>
      </p:pic>
      <p:pic>
        <p:nvPicPr>
          <p:cNvPr id="7" name="Picture 6"/>
          <p:cNvPicPr>
            <a:picLocks noChangeAspect="1"/>
          </p:cNvPicPr>
          <p:nvPr/>
        </p:nvPicPr>
        <p:blipFill>
          <a:blip r:embed="rId4"/>
          <a:stretch>
            <a:fillRect/>
          </a:stretch>
        </p:blipFill>
        <p:spPr>
          <a:xfrm>
            <a:off x="2923669" y="2648715"/>
            <a:ext cx="3883033" cy="2912274"/>
          </a:xfrm>
          <a:prstGeom prst="rect">
            <a:avLst/>
          </a:prstGeom>
        </p:spPr>
      </p:pic>
      <p:sp>
        <p:nvSpPr>
          <p:cNvPr id="8" name="TextBox 7"/>
          <p:cNvSpPr txBox="1"/>
          <p:nvPr/>
        </p:nvSpPr>
        <p:spPr>
          <a:xfrm>
            <a:off x="193896" y="5762114"/>
            <a:ext cx="9118101" cy="954107"/>
          </a:xfrm>
          <a:prstGeom prst="rect">
            <a:avLst/>
          </a:prstGeom>
          <a:noFill/>
        </p:spPr>
        <p:txBody>
          <a:bodyPr wrap="none" rtlCol="0">
            <a:spAutoFit/>
          </a:bodyPr>
          <a:lstStyle/>
          <a:p>
            <a:r>
              <a:rPr lang="en-US" sz="2800" dirty="0" smtClean="0"/>
              <a:t>Struggling for survival, they have conflict with nature </a:t>
            </a:r>
          </a:p>
          <a:p>
            <a:r>
              <a:rPr lang="en-US" sz="2800" dirty="0" smtClean="0"/>
              <a:t>											and their circumstances.</a:t>
            </a:r>
            <a:endParaRPr lang="en-US"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Cay: Introduction</a:t>
            </a:r>
            <a:endParaRPr lang="en-US" dirty="0"/>
          </a:p>
        </p:txBody>
      </p:sp>
      <p:sp>
        <p:nvSpPr>
          <p:cNvPr id="3" name="TextBox 2"/>
          <p:cNvSpPr txBox="1"/>
          <p:nvPr/>
        </p:nvSpPr>
        <p:spPr>
          <a:xfrm>
            <a:off x="216838" y="1417638"/>
            <a:ext cx="8686800" cy="5262980"/>
          </a:xfrm>
          <a:prstGeom prst="rect">
            <a:avLst/>
          </a:prstGeom>
          <a:noFill/>
        </p:spPr>
        <p:txBody>
          <a:bodyPr wrap="square" rtlCol="0">
            <a:spAutoFit/>
          </a:bodyPr>
          <a:lstStyle/>
          <a:p>
            <a:r>
              <a:rPr lang="en-US" sz="2800" dirty="0" smtClean="0"/>
              <a:t>Timothy and Phillip are trapped on a tiny island.</a:t>
            </a:r>
          </a:p>
          <a:p>
            <a:endParaRPr lang="en-US" sz="2800" dirty="0" smtClean="0"/>
          </a:p>
          <a:p>
            <a:r>
              <a:rPr lang="en-US" sz="2800" dirty="0" smtClean="0"/>
              <a:t>												It is remote and 												uninhabited.</a:t>
            </a:r>
          </a:p>
          <a:p>
            <a:endParaRPr lang="en-US" sz="2800" dirty="0" smtClean="0"/>
          </a:p>
          <a:p>
            <a:r>
              <a:rPr lang="en-US" sz="2800" dirty="0" smtClean="0"/>
              <a:t>												There is little food or 												water.</a:t>
            </a:r>
          </a:p>
          <a:p>
            <a:endParaRPr lang="en-US" sz="2800" dirty="0" smtClean="0"/>
          </a:p>
          <a:p>
            <a:endParaRPr lang="en-US" sz="2800" dirty="0" smtClean="0"/>
          </a:p>
          <a:p>
            <a:endParaRPr lang="en-US" sz="2800" dirty="0" smtClean="0"/>
          </a:p>
          <a:p>
            <a:endParaRPr lang="en-US" sz="2800" dirty="0" smtClean="0"/>
          </a:p>
          <a:p>
            <a:r>
              <a:rPr lang="en-US" sz="2800" dirty="0" smtClean="0"/>
              <a:t>						Their chances for rescue are SLIM.</a:t>
            </a:r>
            <a:endParaRPr lang="en-US" sz="2800" dirty="0"/>
          </a:p>
        </p:txBody>
      </p:sp>
      <p:pic>
        <p:nvPicPr>
          <p:cNvPr id="4" name="Picture 3"/>
          <p:cNvPicPr>
            <a:picLocks noChangeAspect="1"/>
          </p:cNvPicPr>
          <p:nvPr/>
        </p:nvPicPr>
        <p:blipFill>
          <a:blip r:embed="rId2"/>
          <a:stretch>
            <a:fillRect/>
          </a:stretch>
        </p:blipFill>
        <p:spPr>
          <a:xfrm>
            <a:off x="0" y="2115458"/>
            <a:ext cx="5142169" cy="386734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The Cay: Introduction</a:t>
            </a:r>
            <a:endParaRPr lang="en-US" dirty="0"/>
          </a:p>
        </p:txBody>
      </p:sp>
      <p:sp>
        <p:nvSpPr>
          <p:cNvPr id="3" name="Content Placeholder 2"/>
          <p:cNvSpPr>
            <a:spLocks noGrp="1"/>
          </p:cNvSpPr>
          <p:nvPr>
            <p:ph idx="1"/>
          </p:nvPr>
        </p:nvSpPr>
        <p:spPr>
          <a:xfrm>
            <a:off x="4383234" y="1600200"/>
            <a:ext cx="4303566" cy="4709160"/>
          </a:xfrm>
        </p:spPr>
        <p:txBody>
          <a:bodyPr/>
          <a:lstStyle/>
          <a:p>
            <a:pPr>
              <a:buNone/>
            </a:pPr>
            <a:r>
              <a:rPr lang="en-US" dirty="0" smtClean="0"/>
              <a:t>	Can Timothy and Phillip survive?</a:t>
            </a:r>
          </a:p>
          <a:p>
            <a:pPr>
              <a:buNone/>
            </a:pPr>
            <a:r>
              <a:rPr lang="en-US" dirty="0" smtClean="0"/>
              <a:t>	</a:t>
            </a:r>
          </a:p>
          <a:p>
            <a:pPr>
              <a:buNone/>
            </a:pPr>
            <a:r>
              <a:rPr lang="en-US" dirty="0" smtClean="0"/>
              <a:t>	How will their relationship develop as they live together on the island?</a:t>
            </a:r>
          </a:p>
          <a:p>
            <a:pPr>
              <a:buNone/>
            </a:pPr>
            <a:endParaRPr lang="en-US" dirty="0" smtClean="0"/>
          </a:p>
          <a:p>
            <a:pPr>
              <a:buNone/>
            </a:pPr>
            <a:r>
              <a:rPr lang="en-US" dirty="0" smtClean="0"/>
              <a:t>	What changes might take place in Phillip?</a:t>
            </a:r>
            <a:endParaRPr lang="en-US" dirty="0"/>
          </a:p>
        </p:txBody>
      </p:sp>
      <p:pic>
        <p:nvPicPr>
          <p:cNvPr id="5" name="Picture 4"/>
          <p:cNvPicPr>
            <a:picLocks noChangeAspect="1"/>
          </p:cNvPicPr>
          <p:nvPr/>
        </p:nvPicPr>
        <p:blipFill>
          <a:blip r:embed="rId2"/>
          <a:stretch>
            <a:fillRect/>
          </a:stretch>
        </p:blipFill>
        <p:spPr>
          <a:xfrm>
            <a:off x="457200" y="3476330"/>
            <a:ext cx="4204514" cy="3149327"/>
          </a:xfrm>
          <a:prstGeom prst="rect">
            <a:avLst/>
          </a:prstGeom>
        </p:spPr>
      </p:pic>
      <p:pic>
        <p:nvPicPr>
          <p:cNvPr id="6" name="Picture 5"/>
          <p:cNvPicPr>
            <a:picLocks noChangeAspect="1"/>
          </p:cNvPicPr>
          <p:nvPr/>
        </p:nvPicPr>
        <p:blipFill>
          <a:blip r:embed="rId3"/>
          <a:stretch>
            <a:fillRect/>
          </a:stretch>
        </p:blipFill>
        <p:spPr>
          <a:xfrm>
            <a:off x="216838" y="1266820"/>
            <a:ext cx="3980534" cy="2981558"/>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2012" y="0"/>
            <a:ext cx="7086600" cy="1152767"/>
          </a:xfrm>
        </p:spPr>
        <p:txBody>
          <a:bodyPr/>
          <a:lstStyle/>
          <a:p>
            <a:r>
              <a:rPr lang="en-US" dirty="0" smtClean="0"/>
              <a:t>The Cay: Background</a:t>
            </a:r>
            <a:endParaRPr lang="en-US" dirty="0"/>
          </a:p>
        </p:txBody>
      </p:sp>
      <p:sp>
        <p:nvSpPr>
          <p:cNvPr id="3" name="Text Placeholder 2"/>
          <p:cNvSpPr>
            <a:spLocks noGrp="1"/>
          </p:cNvSpPr>
          <p:nvPr>
            <p:ph type="body" idx="1"/>
          </p:nvPr>
        </p:nvSpPr>
        <p:spPr>
          <a:xfrm>
            <a:off x="557584" y="1384937"/>
            <a:ext cx="8377031" cy="1509712"/>
          </a:xfrm>
        </p:spPr>
        <p:txBody>
          <a:bodyPr>
            <a:normAutofit/>
          </a:bodyPr>
          <a:lstStyle/>
          <a:p>
            <a:r>
              <a:rPr lang="en-US" sz="2800" dirty="0" smtClean="0"/>
              <a:t>Cays – also called keys – are small low islands</a:t>
            </a:r>
            <a:endParaRPr lang="en-US" sz="2800" dirty="0"/>
          </a:p>
        </p:txBody>
      </p:sp>
      <p:pic>
        <p:nvPicPr>
          <p:cNvPr id="4" name="Picture 3"/>
          <p:cNvPicPr>
            <a:picLocks noChangeAspect="1"/>
          </p:cNvPicPr>
          <p:nvPr/>
        </p:nvPicPr>
        <p:blipFill>
          <a:blip r:embed="rId2"/>
          <a:stretch>
            <a:fillRect/>
          </a:stretch>
        </p:blipFill>
        <p:spPr>
          <a:xfrm>
            <a:off x="1465798" y="2139793"/>
            <a:ext cx="5908148" cy="4423906"/>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ヒラギノ丸ゴ Pro W4"/>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ＭＳ 明朝"/>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Apex.thmx</Template>
  <TotalTime>164</TotalTime>
  <Words>679</Words>
  <Application>Microsoft Office PowerPoint</Application>
  <PresentationFormat>On-screen Show (4:3)</PresentationFormat>
  <Paragraphs>140</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Apex</vt:lpstr>
      <vt:lpstr>The Cay</vt:lpstr>
      <vt:lpstr>The Cay: Introduction</vt:lpstr>
      <vt:lpstr>The Cay: Introduction</vt:lpstr>
      <vt:lpstr>The Cay: Introduction</vt:lpstr>
      <vt:lpstr>The Cay: Introduction</vt:lpstr>
      <vt:lpstr>The Cay: Introduction</vt:lpstr>
      <vt:lpstr>The Cay: Introduction</vt:lpstr>
      <vt:lpstr>The Cay: Introduction</vt:lpstr>
      <vt:lpstr>The Cay: Background</vt:lpstr>
      <vt:lpstr>The Cay: Background</vt:lpstr>
      <vt:lpstr>The Cay: Background</vt:lpstr>
      <vt:lpstr>The Cay: Background</vt:lpstr>
      <vt:lpstr>The Cay: Background</vt:lpstr>
      <vt:lpstr>The Cay: Background</vt:lpstr>
      <vt:lpstr>The Cay: Background</vt:lpstr>
      <vt:lpstr>The Cay: Background</vt:lpstr>
      <vt:lpstr>The Cay: Background</vt:lpstr>
      <vt:lpstr>The Cay: Background</vt:lpstr>
      <vt:lpstr>The Cay: Background</vt:lpstr>
      <vt:lpstr>Theodore Taylor</vt:lpstr>
      <vt:lpstr>Theodore Taylor</vt:lpstr>
      <vt:lpstr>The Cay: Dedication</vt:lpstr>
      <vt:lpstr>The Cay: Dedication</vt:lpstr>
    </vt:vector>
  </TitlesOfParts>
  <Company>Prolifik Films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Cay</dc:title>
  <dc:creator>Rachel Jones</dc:creator>
  <cp:lastModifiedBy>Deborah Moore</cp:lastModifiedBy>
  <cp:revision>5</cp:revision>
  <dcterms:created xsi:type="dcterms:W3CDTF">2011-02-21T02:28:21Z</dcterms:created>
  <dcterms:modified xsi:type="dcterms:W3CDTF">2017-02-27T16:15:23Z</dcterms:modified>
</cp:coreProperties>
</file>