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2F31-467D-44EB-9223-89A86446D40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A7F6-198E-4926-A89C-886C09B42A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2F31-467D-44EB-9223-89A86446D40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A7F6-198E-4926-A89C-886C09B42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2F31-467D-44EB-9223-89A86446D40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A7F6-198E-4926-A89C-886C09B42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2F31-467D-44EB-9223-89A86446D40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A7F6-198E-4926-A89C-886C09B42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2F31-467D-44EB-9223-89A86446D40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A7F6-198E-4926-A89C-886C09B42A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2F31-467D-44EB-9223-89A86446D40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A7F6-198E-4926-A89C-886C09B42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2F31-467D-44EB-9223-89A86446D40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A7F6-198E-4926-A89C-886C09B42A9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2F31-467D-44EB-9223-89A86446D40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A7F6-198E-4926-A89C-886C09B42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2F31-467D-44EB-9223-89A86446D40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A7F6-198E-4926-A89C-886C09B42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2F31-467D-44EB-9223-89A86446D40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A7F6-198E-4926-A89C-886C09B42A9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2F31-467D-44EB-9223-89A86446D40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A7F6-198E-4926-A89C-886C09B42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B072F31-467D-44EB-9223-89A86446D40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88CA7F6-198E-4926-A89C-886C09B42A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frm=1&amp;source=images&amp;cd=&amp;cad=rja&amp;uact=8&amp;ved=0CAcQjRw&amp;url=https://21stcenturylearning.sharepoint.com/Pages/USGeography.aspx&amp;ei=CLZkVI_BKIilNv6DhOgK&amp;bvm=bv.79189006,d.cWc&amp;psig=AFQjCNH-8zPgfDEOScCbRJyNHNuVXDT1cg&amp;ust=141597255287784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uact=8&amp;ved=0CAcQjRw&amp;url=http://jb-hdnp.org/Sarver/Maps/us_history_maps.htm&amp;ei=YrZkVIxuiZqDBJPTg5gP&amp;bvm=bv.79189006,d.cWc&amp;psig=AFQjCNH-8zPgfDEOScCbRJyNHNuVXDT1cg&amp;ust=1415972552877841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com/url?sa=i&amp;rct=j&amp;q=&amp;esrc=s&amp;frm=1&amp;source=images&amp;cd=&amp;cad=rja&amp;uact=8&amp;ved=0CAcQjRw&amp;url=https://the8yellowpage.wikispaces.com/1)%2BColonial%2BAmerica%2B(1565-1750)&amp;ei=TLZkVJOoKseagwTjiIL4Bw&amp;bvm=bv.79189006,d.cWc&amp;psig=AFQjCNH-8zPgfDEOScCbRJyNHNuVXDT1cg&amp;ust=1415972552877841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772400" cy="1524000"/>
          </a:xfrm>
        </p:spPr>
        <p:txBody>
          <a:bodyPr/>
          <a:lstStyle/>
          <a:p>
            <a:r>
              <a:rPr lang="en-US" dirty="0" smtClean="0"/>
              <a:t>Colonial Economy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Aim: How did climate and natural resources affect colonial economy?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65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12857"/>
            <a:ext cx="7010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u="sng" dirty="0" smtClean="0"/>
              <a:t>Controlling Colonial Trade</a:t>
            </a:r>
            <a:endParaRPr lang="en-US" sz="2400" dirty="0" smtClean="0"/>
          </a:p>
          <a:p>
            <a:r>
              <a:rPr lang="en-US" sz="2800" dirty="0" smtClean="0"/>
              <a:t>In the beginning, the English colonies trade with many </a:t>
            </a:r>
            <a:r>
              <a:rPr lang="en-US" sz="2800" dirty="0" smtClean="0">
                <a:solidFill>
                  <a:srgbClr val="FF0000"/>
                </a:solidFill>
              </a:rPr>
              <a:t>countries</a:t>
            </a:r>
            <a:r>
              <a:rPr lang="en-US" sz="2800" dirty="0" smtClean="0"/>
              <a:t>.  These countries include:</a:t>
            </a:r>
          </a:p>
          <a:p>
            <a:endParaRPr lang="en-US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Netherlands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France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Spain</a:t>
            </a:r>
          </a:p>
          <a:p>
            <a:endParaRPr lang="en-US" sz="2800" dirty="0" smtClean="0"/>
          </a:p>
          <a:p>
            <a:r>
              <a:rPr lang="en-US" sz="2800" dirty="0" smtClean="0"/>
              <a:t>England was not happy about this.  It established the colonies in order to make </a:t>
            </a:r>
            <a:r>
              <a:rPr lang="en-US" sz="2800" dirty="0" smtClean="0">
                <a:solidFill>
                  <a:srgbClr val="FF0000"/>
                </a:solidFill>
              </a:rPr>
              <a:t>England</a:t>
            </a:r>
            <a:r>
              <a:rPr lang="en-US" sz="2800" dirty="0" smtClean="0"/>
              <a:t> rich not its rivals.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973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96455"/>
            <a:ext cx="7543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u="sng" dirty="0" smtClean="0"/>
              <a:t>The Mercantile System </a:t>
            </a:r>
          </a:p>
          <a:p>
            <a:r>
              <a:rPr lang="en-US" sz="2400" dirty="0" smtClean="0"/>
              <a:t>England had an economy based on the </a:t>
            </a:r>
            <a:r>
              <a:rPr lang="en-US" sz="2400" dirty="0" smtClean="0">
                <a:solidFill>
                  <a:srgbClr val="FF0000"/>
                </a:solidFill>
              </a:rPr>
              <a:t>mercantile</a:t>
            </a:r>
            <a:r>
              <a:rPr lang="en-US" sz="2400" dirty="0" smtClean="0"/>
              <a:t> system.  This system allowed a nation to become </a:t>
            </a:r>
            <a:r>
              <a:rPr lang="en-US" sz="2400" dirty="0" smtClean="0">
                <a:solidFill>
                  <a:srgbClr val="FF0000"/>
                </a:solidFill>
              </a:rPr>
              <a:t>wealthy</a:t>
            </a:r>
            <a:r>
              <a:rPr lang="en-US" sz="2400" dirty="0" smtClean="0"/>
              <a:t> through trade.  England wanted </a:t>
            </a:r>
            <a:r>
              <a:rPr lang="en-US" sz="2400" dirty="0" smtClean="0">
                <a:solidFill>
                  <a:srgbClr val="FF0000"/>
                </a:solidFill>
              </a:rPr>
              <a:t>export,</a:t>
            </a:r>
            <a:r>
              <a:rPr lang="en-US" sz="2400" dirty="0" smtClean="0"/>
              <a:t> or sell, more products than it </a:t>
            </a:r>
            <a:r>
              <a:rPr lang="en-US" sz="2400" dirty="0" smtClean="0">
                <a:solidFill>
                  <a:srgbClr val="FF0000"/>
                </a:solidFill>
              </a:rPr>
              <a:t>imported,</a:t>
            </a:r>
            <a:r>
              <a:rPr lang="en-US" sz="2400" dirty="0" smtClean="0"/>
              <a:t> or bought.</a:t>
            </a:r>
          </a:p>
          <a:p>
            <a:r>
              <a:rPr lang="en-US" sz="2400" dirty="0" smtClean="0"/>
              <a:t>England used the raw material that the colonies produced in order to make finished products like: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Furniture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Tools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Clothing</a:t>
            </a:r>
          </a:p>
          <a:p>
            <a:r>
              <a:rPr lang="en-US" sz="2400" dirty="0" smtClean="0"/>
              <a:t>England then </a:t>
            </a:r>
            <a:r>
              <a:rPr lang="en-US" sz="2400" dirty="0" smtClean="0">
                <a:solidFill>
                  <a:srgbClr val="FF0000"/>
                </a:solidFill>
              </a:rPr>
              <a:t>sold</a:t>
            </a:r>
            <a:r>
              <a:rPr lang="en-US" sz="2400" dirty="0" smtClean="0"/>
              <a:t> these items back to the colonists and required the </a:t>
            </a:r>
            <a:r>
              <a:rPr lang="en-US" sz="2400" dirty="0" smtClean="0">
                <a:solidFill>
                  <a:srgbClr val="FF0000"/>
                </a:solidFill>
              </a:rPr>
              <a:t>colonists</a:t>
            </a:r>
            <a:r>
              <a:rPr lang="en-US" sz="2400" dirty="0" smtClean="0"/>
              <a:t> to </a:t>
            </a:r>
            <a:r>
              <a:rPr lang="en-US" sz="2400" dirty="0" smtClean="0">
                <a:solidFill>
                  <a:srgbClr val="FF0000"/>
                </a:solidFill>
              </a:rPr>
              <a:t>buy</a:t>
            </a:r>
            <a:r>
              <a:rPr lang="en-US" sz="2400" dirty="0" smtClean="0"/>
              <a:t> the finished products.  The colonists were not </a:t>
            </a:r>
            <a:r>
              <a:rPr lang="en-US" sz="2400" dirty="0" smtClean="0">
                <a:solidFill>
                  <a:srgbClr val="FF0000"/>
                </a:solidFill>
              </a:rPr>
              <a:t>allowed</a:t>
            </a:r>
            <a:r>
              <a:rPr lang="en-US" sz="2400" dirty="0" smtClean="0"/>
              <a:t> to use the raw materials to make their own finished products.</a:t>
            </a:r>
          </a:p>
        </p:txBody>
      </p:sp>
    </p:spTree>
    <p:extLst>
      <p:ext uri="{BB962C8B-B14F-4D97-AF65-F5344CB8AC3E}">
        <p14:creationId xmlns:p14="http://schemas.microsoft.com/office/powerpoint/2010/main" val="397955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65257"/>
            <a:ext cx="7543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u="sng" dirty="0" smtClean="0"/>
              <a:t>Navigation Acts</a:t>
            </a:r>
            <a:endParaRPr lang="en-US" sz="2400" i="1" u="sng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Navigation</a:t>
            </a:r>
            <a:r>
              <a:rPr lang="en-US" sz="2400" dirty="0" smtClean="0"/>
              <a:t> Acts were a series of laws created by </a:t>
            </a:r>
            <a:r>
              <a:rPr lang="en-US" sz="2400" dirty="0" smtClean="0">
                <a:solidFill>
                  <a:srgbClr val="FF0000"/>
                </a:solidFill>
              </a:rPr>
              <a:t>England</a:t>
            </a:r>
            <a:r>
              <a:rPr lang="en-US" sz="2400" dirty="0" smtClean="0"/>
              <a:t> in order to control colonial trade.  The Navigation Acts placed the following limits on colonial trade: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All good shipped to and from the </a:t>
            </a:r>
            <a:r>
              <a:rPr lang="en-US" sz="2400" dirty="0" smtClean="0">
                <a:solidFill>
                  <a:srgbClr val="FF0000"/>
                </a:solidFill>
              </a:rPr>
              <a:t>colonies</a:t>
            </a:r>
            <a:r>
              <a:rPr lang="en-US" sz="2400" dirty="0" smtClean="0"/>
              <a:t> had to be  carried on English or colonial ships</a:t>
            </a:r>
          </a:p>
          <a:p>
            <a:pPr marL="742950" indent="-742950">
              <a:buAutoNum type="arabicPeriod"/>
            </a:pPr>
            <a:r>
              <a:rPr lang="en-US" sz="2400" dirty="0" smtClean="0"/>
              <a:t>Important colonial goods that England did not produce such as </a:t>
            </a:r>
            <a:r>
              <a:rPr lang="en-US" sz="2400" dirty="0" smtClean="0">
                <a:solidFill>
                  <a:srgbClr val="FF0000"/>
                </a:solidFill>
              </a:rPr>
              <a:t>tobacco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cotton</a:t>
            </a:r>
            <a:r>
              <a:rPr lang="en-US" sz="2400" dirty="0" smtClean="0"/>
              <a:t> could be shipped only to England</a:t>
            </a:r>
          </a:p>
          <a:p>
            <a:pPr marL="742950" indent="-742950">
              <a:buAutoNum type="arabicPeriod"/>
            </a:pPr>
            <a:r>
              <a:rPr lang="en-US" sz="2400" dirty="0" smtClean="0"/>
              <a:t>Ships from other European countries had to stop in </a:t>
            </a:r>
            <a:r>
              <a:rPr lang="en-US" sz="2400" dirty="0" smtClean="0">
                <a:solidFill>
                  <a:srgbClr val="FF0000"/>
                </a:solidFill>
              </a:rPr>
              <a:t>England</a:t>
            </a:r>
            <a:r>
              <a:rPr lang="en-US" sz="2400" dirty="0" smtClean="0"/>
              <a:t> first so that England could collect </a:t>
            </a:r>
            <a:r>
              <a:rPr lang="en-US" sz="2400" dirty="0" smtClean="0">
                <a:solidFill>
                  <a:srgbClr val="FF0000"/>
                </a:solidFill>
              </a:rPr>
              <a:t>tax</a:t>
            </a:r>
            <a:r>
              <a:rPr lang="en-US" sz="2400" dirty="0" smtClean="0"/>
              <a:t> on their cargo.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355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Navigation</a:t>
            </a:r>
            <a:r>
              <a:rPr lang="en-US" sz="2400" dirty="0" smtClean="0"/>
              <a:t> Acts caused a </a:t>
            </a:r>
            <a:r>
              <a:rPr lang="en-US" sz="2400" dirty="0" smtClean="0">
                <a:solidFill>
                  <a:srgbClr val="FF0000"/>
                </a:solidFill>
              </a:rPr>
              <a:t>rise</a:t>
            </a:r>
            <a:r>
              <a:rPr lang="en-US" sz="2400" dirty="0" smtClean="0"/>
              <a:t> in the price of </a:t>
            </a:r>
            <a:r>
              <a:rPr lang="en-US" sz="2400" dirty="0" smtClean="0">
                <a:solidFill>
                  <a:srgbClr val="FF0000"/>
                </a:solidFill>
              </a:rPr>
              <a:t>goods</a:t>
            </a:r>
            <a:r>
              <a:rPr lang="en-US" sz="2400" dirty="0" smtClean="0"/>
              <a:t> in the colonies and limited trade.</a:t>
            </a:r>
          </a:p>
          <a:p>
            <a:endParaRPr lang="en-US" sz="2400" dirty="0" smtClean="0"/>
          </a:p>
          <a:p>
            <a:r>
              <a:rPr lang="en-US" sz="2400" dirty="0" smtClean="0"/>
              <a:t>Some colonists </a:t>
            </a:r>
            <a:r>
              <a:rPr lang="en-US" sz="2400" dirty="0" smtClean="0">
                <a:solidFill>
                  <a:srgbClr val="FF0000"/>
                </a:solidFill>
              </a:rPr>
              <a:t>agreed</a:t>
            </a:r>
            <a:r>
              <a:rPr lang="en-US" sz="2400" dirty="0" smtClean="0"/>
              <a:t> with the laws.  However those that did not began </a:t>
            </a:r>
            <a:r>
              <a:rPr lang="en-US" sz="2400" dirty="0" smtClean="0">
                <a:solidFill>
                  <a:srgbClr val="FF0000"/>
                </a:solidFill>
              </a:rPr>
              <a:t>smuggling</a:t>
            </a:r>
            <a:r>
              <a:rPr lang="en-US" sz="2400" dirty="0" smtClean="0"/>
              <a:t>, or trading goods illegally with other countries.  The </a:t>
            </a:r>
            <a:r>
              <a:rPr lang="en-US" sz="2400" dirty="0" smtClean="0">
                <a:solidFill>
                  <a:srgbClr val="FF0000"/>
                </a:solidFill>
              </a:rPr>
              <a:t>Navigation</a:t>
            </a:r>
            <a:r>
              <a:rPr lang="en-US" sz="2400" dirty="0" smtClean="0"/>
              <a:t> Acts produced the first tensions between England and the </a:t>
            </a:r>
            <a:r>
              <a:rPr lang="en-US" sz="2400" dirty="0" smtClean="0">
                <a:solidFill>
                  <a:srgbClr val="FF0000"/>
                </a:solidFill>
              </a:rPr>
              <a:t>colonies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275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4418" y="762000"/>
            <a:ext cx="74676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u="sng" dirty="0" smtClean="0"/>
              <a:t>New England Industries</a:t>
            </a:r>
          </a:p>
          <a:p>
            <a:endParaRPr lang="en-US" dirty="0"/>
          </a:p>
          <a:p>
            <a:r>
              <a:rPr lang="en-US" sz="2400" dirty="0" smtClean="0"/>
              <a:t>People in </a:t>
            </a:r>
            <a:r>
              <a:rPr lang="en-US" sz="2400" dirty="0" smtClean="0">
                <a:solidFill>
                  <a:srgbClr val="FF0000"/>
                </a:solidFill>
              </a:rPr>
              <a:t>New England </a:t>
            </a:r>
            <a:r>
              <a:rPr lang="en-US" sz="2400" dirty="0" smtClean="0"/>
              <a:t>found an abundance of natural resources in the cold water of the North </a:t>
            </a:r>
            <a:r>
              <a:rPr lang="en-US" sz="2400" dirty="0" smtClean="0">
                <a:solidFill>
                  <a:srgbClr val="FF0000"/>
                </a:solidFill>
              </a:rPr>
              <a:t>Atlantic Ocean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Sea was full of </a:t>
            </a:r>
            <a:r>
              <a:rPr lang="en-US" sz="2400" dirty="0" smtClean="0">
                <a:solidFill>
                  <a:srgbClr val="FF0000"/>
                </a:solidFill>
              </a:rPr>
              <a:t>fish</a:t>
            </a:r>
            <a:r>
              <a:rPr lang="en-US" sz="2400" dirty="0" smtClean="0"/>
              <a:t> which made the </a:t>
            </a:r>
            <a:r>
              <a:rPr lang="en-US" sz="2400" dirty="0" smtClean="0">
                <a:solidFill>
                  <a:srgbClr val="FF0000"/>
                </a:solidFill>
              </a:rPr>
              <a:t>fishing</a:t>
            </a:r>
            <a:r>
              <a:rPr lang="en-US" sz="2400" dirty="0" smtClean="0"/>
              <a:t> industry very popular in New England.</a:t>
            </a:r>
          </a:p>
          <a:p>
            <a:r>
              <a:rPr lang="en-US" sz="2400" dirty="0" smtClean="0"/>
              <a:t>Another industry that used the </a:t>
            </a:r>
            <a:r>
              <a:rPr lang="en-US" sz="2400" dirty="0" smtClean="0">
                <a:solidFill>
                  <a:srgbClr val="FF0000"/>
                </a:solidFill>
              </a:rPr>
              <a:t>natural resources </a:t>
            </a:r>
            <a:r>
              <a:rPr lang="en-US" sz="2400" dirty="0" smtClean="0"/>
              <a:t>of New England was the </a:t>
            </a:r>
            <a:r>
              <a:rPr lang="en-US" sz="2400" dirty="0" smtClean="0">
                <a:solidFill>
                  <a:srgbClr val="FF0000"/>
                </a:solidFill>
              </a:rPr>
              <a:t>lumber</a:t>
            </a:r>
            <a:r>
              <a:rPr lang="en-US" sz="2400" dirty="0" smtClean="0"/>
              <a:t> industry.  </a:t>
            </a:r>
          </a:p>
          <a:p>
            <a:r>
              <a:rPr lang="en-US" sz="2400" dirty="0" smtClean="0"/>
              <a:t>Wood was used to build: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Houses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Furniture</a:t>
            </a:r>
          </a:p>
          <a:p>
            <a:endParaRPr lang="en-US" dirty="0"/>
          </a:p>
        </p:txBody>
      </p:sp>
      <p:pic>
        <p:nvPicPr>
          <p:cNvPr id="3074" name="Picture 2" descr="https://encrypted-tbn3.gstatic.com/images?q=tbn:ANd9GcRWAWSwze1-kv-7JRgasS0m5KWpuO9Gv6e8EFdtIB0xzgOlMNy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093" y="1066800"/>
            <a:ext cx="4845295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47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66800"/>
            <a:ext cx="731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Many people in New England lived and worked in small towns and cities near ports.  The </a:t>
            </a:r>
            <a:r>
              <a:rPr lang="en-US" sz="2800" dirty="0" smtClean="0">
                <a:solidFill>
                  <a:srgbClr val="FF0000"/>
                </a:solidFill>
              </a:rPr>
              <a:t>shipbuilding </a:t>
            </a:r>
            <a:r>
              <a:rPr lang="en-US" sz="2800" dirty="0" smtClean="0"/>
              <a:t>industry was very successful in New England and helped make </a:t>
            </a:r>
            <a:r>
              <a:rPr lang="en-US" sz="2800" dirty="0" smtClean="0">
                <a:solidFill>
                  <a:srgbClr val="FF0000"/>
                </a:solidFill>
              </a:rPr>
              <a:t>fishing</a:t>
            </a:r>
            <a:r>
              <a:rPr lang="en-US" sz="2800" dirty="0" smtClean="0"/>
              <a:t> and whaling successful.</a:t>
            </a:r>
            <a:endParaRPr lang="en-US" sz="2800" dirty="0"/>
          </a:p>
        </p:txBody>
      </p:sp>
      <p:pic>
        <p:nvPicPr>
          <p:cNvPr id="1026" name="Picture 2" descr="https://encrypted-tbn3.gstatic.com/images?q=tbn:ANd9GcQEsYglNcUySOKg-DbD0CmJIInd84uOE-ADYomOwfnyhHXrVG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05200"/>
            <a:ext cx="33401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0.gstatic.com/images?q=tbn:ANd9GcSjtEM62stuOlNfNLhTUndF1o6N8NgpmCNBKkv9uXHRi1t5g5Y30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78934"/>
            <a:ext cx="4175144" cy="235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data:image/jpeg;base64,/9j/4AAQSkZJRgABAQAAAQABAAD/2wCEAAkGBxQTEhQUExQWFRUWGBoYGBgYGB4eHBwbHhwcICAYHxwcHiggHBolHhoYITEhJSkrLi4uHB8zODMsNygtLisBCgoKDg0OGxAQGzAkHyUsLCwsLCw0LCwsLCwsLCwsLCwvLCwsLCwsLCwsLCwsLCwsNCwsLCwsLCwsLCwsLCwsLP/AABEIAKsBJgMBIgACEQEDEQH/xAAbAAACAwEBAQAAAAAAAAAAAAAEBQIDBgEAB//EAEQQAAIBAgQEAwUHAQYFAwUBAAECEQMhAAQSMQUiQVEGE2EycYGRoRQjQlKxwdHwBzNiguHxFVNykrIWJKJjc4OTwzT/xAAZAQADAQEBAAAAAAAAAAAAAAABAgMABAX/xAAtEQACAgEDAwMEAQQDAAAAAAAAAQIRAxIhMQRBURMiYRRxofCRMsHR4UKBsf/aAAwDAQACEQMRAD8A+HqMdqb2tjmPE4JjwOOYlpxHGMdxINjk+mOKe2+MY9GPEH5Y6xviwLyn4e7rv8sZsxxoAEb/AK/xjiUyfdiEYJV+UWWx9ZPvwGYGx0dMeJxKkJ6+7+fdgmDDTHl2LC0t2PvP6DAIxczWgk/A2Nzv8cUknCxRiykm879jipsTLWG09/5xxgLjcg7jBMROLUpEgsQYmJHf3YrG3ri1KgC9j3nf4RHfGfwYrVrzjsyb274iTJxOiDuL/wBeuMY5psYkjv8AziCjDTJ8NZgzDZR0ubxaI9dzA+UYHzdMo0GJ9wnc/uMNpaVgsEDnfHie2L6o0qBY9TYSD291sDgYUJdToypMgdI6m3Tp2m/UYpPbEgtifdb53+n1xHGMdVZI6epwXmKaADQSTe/f4dPmd8RyBIOq4j8Qvp+HqJF++Kqhm5IJO/pgdwnKTnufnib5l/zN/wBx/nFMReLY8QcEBYa7fmb5n+cSp1n/ADsP8x/nFKiTvGLHqE2JNrfDGMT+31f+ZU/7z/OLU4rWG1aqD6O384DfHBgmDTxnMf8APrf/ALG/nEl41mBf7RWH/wCR/wCcB1Tt+uIdMYxtfAXGcw+YYPWquPKJhqjETqS9zvjmAf7PgTmXj/lN/wCSY9iM5JMePBmTjmOnE6STNwIE36+mLcCEgBp3+n7/ADxU+/8AOJtUxANgBOYkMWo4m4Hy/jEmRSeU39TY+4/zjWaihhjrNia5cnsPjiPldiLY1oBDFyVgOg7YtXKsNBlDr6KwJHvAMrv1xwcOqdgPeR+s4Dku4aYKMTczi85Ai5ZB/nH7Yn9nH5lF/f8ADufgMDWjUwZyYAE9f6jFyZN2FkM/U+kd8MtSUonUZEhgo7evx92O1nSdUVKa9zURiZ2sqD1tGJ+o3whtK7gCcObqAovcmAPib/Q46+RCjUXUgflEzf1ibfpi9s4zWVmfsX0iB6FhP1GBar8wnXIuJv8Ar7u2MnN8maRCiVkWt6mRPqMFVMrTYyCwk7nSFH1n6T6Yto1y395qufyxtHXSfW2I1FTVpAJnrDEix+PX3Yzk7MlsR/4VUZgtNRUPTQZn3gwR8oxo+HeFqtFWd9BUwNABYXO5mNoOGHC/BepA9Vm9nl5YXexOvqfcI63xXxasqqtIP5hLIJd1YaZgQBI69Yjth90vcLy/ajJVhUkKGAlrQ+52BMEiT3PrG+LanD6rcsLUZovqXUsHZRNhvb6dcGeIvC9bLVmp11FM6iFtGpZ3WNz7sC0+DuxHMEMQJ5Ji34ys4n6jktn+GU0aXTQtqZerTa4YG/r6dPfikUW7G/8AE/oR8xjUjgdY3cVKkWJFRAJ7WYk/ucdfg1YG9BgthLBgL3G3Me/w643qtcoGhGbrhmIAVuWwBvbFnDOEVK9RaaAamNp/Xaw9cN8tkWvLCmJjmU9RF/T2jHWPl9Do8Gp0EUyGJUFtpM3A0hIiZkE2i3pXE9X2Qk/afOOIcDXLSlaoNcW08wExeLSCINrjC77WxIUXAEWB7yZ7gm57m+Po/EctlXcvXBYIP7pTf3En9hJMdjjO5zMUfMmjT0iI06CTMwZggjpt+pw+XLp4QkI3yzMZmi0LItMx1E3if62xRQZuYKJkXxrGrvUlAq6hBuATtYnWSe1/dgXNZSmYlTrO8Jt6wCIERf19ZxzLPfKLaK4ZlzTOPLvhlWogRpDHsQDY/Pee8dMU1yDAI5vzCZ+INj8IxZTsRoGrU4YiQfUf1vitDgnyCWGlpbeCIII3xAZVx0sfUe/9sNaMUs2OTiWgzEY4E91vXBAaj+z3/wD0vE/3R/8AJMewP4KOmuxNppHt+ZffjuOXLG5FYcGdJxzE/LPY3vjooE46rRIuy2YCiCiN6sCT9CMdFVSRppgtPqZ9AJxBMqZGCvIKz5bQIjUTzEdfZmB6TfE24jJMHqMPxLB7C30i2C8qEUa3T0CtJn1i1u2AjTCMNV4gxHTBfFM55jFpNzP9fXCyV0kNF1ucrBmaVX3Qsfri8cPZioJRLgHmJIFuYhfnG+A8u3q7HspOJtlbzof3H+TgO1sC7PV+HkTDKwBIm+wMT8cCiZkfQ3w3fMJ5YQ00Ug+3cuDNyTq0mRaCLW7DAlU0vxGo1rWj5YKm+5mjudpMBJq06nciZB/KdSgn3iRvfFeQqVCSqsq+rEKAPeT67YppNTkyCR0BP6xiYLGIP/aMM/DAQrM0mTMWkGR8CLR7sQpp1kfL+bYPTI6+j/Mf64NbhQpiT5Y9X5v9JwjzRjsFQbEuq9rHqR+kCAMW00qRCB46wCJ+OCxmlpnSrmp6hQBO8dScT+01nnSABB9o3HuG/wBMZyfjb5NQPR4XUf098yMNeD8HJqIrOxk7LAjqTv2nFvCODq6UwczzEx5RlBvEeYQRe1yBHcb4dcN4LWSoirRNJ9QAdqbAgm3tVNRU/wDSR9cTnOnu9vgdQCuJUVA+zJVqEgBj5mrRMfmPKCdgCVG0kYz2UNMVVXy1J1aZfnO/QXXp/iG5HTGu8RnmCVKS+cFGti8mfSRbe4HX3YTUKR1XAi95O0HsdvhiOXPDXUSmLDKrYPnvF+YzFJaVSrrVW1AmdQkQbqVJU7wbWwqjV1EdgCPpvhsaIIAsT8D9IxW+UTe09yon6DE5dRqdsdYa2QnahT79LfH3+7FgyqqdSyD3Fjf3X/2wwrQBczfqzRPxMfLAdTN0h1II7bfxhozk+LFcEuQ7w7lKuYrrSWvVE3kO40gncwdpIsYx9CzXDalFEDu1Z9J8wqwibR/eGNzO3SO2MR4F46KWbUeYEp1joqNVI0i0jYWINu1ztM4Y+NuNLTqvSVn1qY1OLAgQSAb7SNW5x6WFqOPU+TjybzpHvENR6IE+WGBFvJpnUbdVAMQNzBxnaucp1I8yk6+tFigMdStRagHwIG9umFlWoxOudU9SZJ+fzxQK57lQOlh+nuxzzk5O0ViklRsuFZRTQaquX5TpU13ufa2H3qoLgL7KzO/QKHqosg1oh/ZaiWAsJt5rE3JtfbCY1yqkGo0NFgbGNrfig9ehwTluFVHHs6R1LqF+kSflhJNLeXBS7W3IxylClUdhTqUFJEy5q0lHMLlmGhVvb5dce43w/RVIXMZRtSqFZHBXUSGJDRAUAMhJgWj3s+CcMoUX8yoVqaYJDLYwQYKyZFl3PwwbxzN067s6a0WRC0iqxChY1RMEXMAXJ6WEl1EE9kHRtuZCrkq7nSfszzYAV6S9YkA1FYz9d8XUuBZsLAogrvyurGPSGY3+VsGZis2gLAXeb3J9WNyI6/TsrqUF/Ivu9fUt/viscia4JtPyD5/hrIxOgCD7LghhHQggCTcR+mAc1XmF0hfd69t8aNc3ViEqVlAHSq4FthuNrW3x7/iGZUWzNYCJg1CR6kaifphllXc2hgfhakBVJkjkYCYNtS/1tjuG/CM9VZjNQPY3NOnO4/Fpk+6cew2pPcZRoylBVImV9x/T+u+OM7tsg+C3+g92Gx4clrAehvt7hH64IbKMRAMCdhP74k88bH9BiOllXJ5oUdz/AB1xMUCDzORHYfvh0mSaYuTvfePib/D074JFIgbAf5cI+oCsOwJQ8KmpTWpSR6kgSNag9ATBiQSekxt0xSmXFJvLrUzpUmVJhlmNRUkG+28j0vje8A8X16FKlRFBK9JWbkZBEFjqIaLG5I39xxHxi+Xq1fuaNQoC0AyxLOROkDmiwtc742SdL+q/jv8Av2GjGDWyaf8AKf8AgymZ4NKLUo+YaLypa0zPssosLQOoMEyJAHKHAfNJFKk+u5GphzAKSYvFoJvHTG5fhzZbJLRUDzHYMaZGogFpIGm1jF57mTirheXenXUxzaSw0g2BkEHtv+uOV9Q09i8MEHJKR8+o8NksrPUUqdgmthubrYjYD4/PzeFajGUPKfxVB5ZmL8rXiZjv+n0HM5ZjWJWwVQShYgXUTsRJkN17/GmrkSSdJluwv279fX6jAfWTW0aEydNGLowLeG6iidwDAIUkfMiCfhiOW4NWmbQfzA/pjdvlaqE+YjxaIAuTuIuZFzcRHuxY1SnRB+08jBtg0kLYi0AgwZMGNoN8H6vK15J+jExdTg1YLIqP66VsOs222HXc7Yvo+HKjgagXO8lX67W6ddxh7nPGuXpiKNEOQBuLfOJN4GBaGf4nn5TLUmRQus6WCDSPxFmIJE2OKR+okuK+RWsaF54NTpVFp8tR3IRUpHmLswGm9gJIG/6YeeG+FUKhZVJpV6TFWVkpvL7EHWrCzatgdiROBvC/hsUczTzGbqexUo1JUzGllZi0GbCN/lhn9kVqzVAAPvXYaQDAk3MAQ5IubkX3xSWGUo+1u/P+jRaT3Rz/AIA1Wqy0afn1F/vGSkdCt+VpeNcD2QTp2MGwnX4W+X0vWZ8vqPLYUACNJ1N+ZeYbAzBHTDfgXib7LWFHzilMBTTy1OksVCdYaahEIqgai1hC+hkX+0NznaL1I56bM9MXkU1jUl7+z96RAMpgrFGElb3K05J7bFfirNCpmK1GhXV6RKtPmeZdlYkKTOkkIzkpDRcsJjCrjGVoUcz5dKuH+7kjUGOvy2JXkFvj88dy/DVyuRqBlQuIcllBPmToVCCCCoFRlPZpI6ER4NxdHqFXpBqlVWp62JJVYMqHZiwFtxAERth5RhOTbYYYckUmkV56gFydKsK2mrVqsvlu4WKY2qabMRtv0Iwp4VwHNZp69MVQho0nqtrtIQgFeUEzffa3rhrn0ytF9ddQ6ioKc0wpuojyzcNaDJiL2ONH4dz2XY8RrK7L/wC0qFpBGkFl7ABjIkG7Gd5nFMeHGkq/JLJHJvfB8nXKPy6jDEAiTe+2+8wdsMOI+HcxQNMVdB8xFqqAwPIwkSRtYExgrixp0vu6dL2BqDs7l5KqxIEgKCI5WBIvsSTjvHPFAzFbLOEZKaZellnWzTAILKOouCAbyvvw9XekjPFKH9Qw/sqyxXidM6NRSnVfSSIBFNipN++n1uDhHx3jlXN1TWrQJCixNhBi/Xqb/pjQ+LqlfJeV5FQiEag9VVhg9yw1HYEMQGEGUa9rLPA+doQ61ggqgylRyDINoGswGB/LchtrHCTyyWLUlfwgel76fINw7IVapC06Jaf8JMiBcEXbbcA9T0wUvAXMFyZPRBpn0JMkj4jGtzXGm4f5OZFI1SfMsakKNSMFJFzcCoR3AN8I/DfGBmWqIwCuvMoWQGXrMkklTFpuG9McsnleP1EqX7+9i2iKlpZblPDgpG/lg2JCkMwFt3k82/cbXPS7NNTWFFRdOzXn3iQIFiRbv8zVyzOQAfgPX/CDc4oPAXF1pM7EmC6nSPcIuJ7fPHP6ik7HcX2QoPlnVpVn35mJI/SWgevQYprVTtAHXlv8O3rPuxoF4XWIh6dTa/3Z09JhQBN+rT7sBZrgdaRIdR28t59IhdjHSBgrJb3BoozeYMG8/P8AXSZ+UfWcd4bw+vXfSpVSBOtyFUD0LR9O3XGhy3hqsL+TUJXdnVgov3aATf1/mecywGnzqm8WRSxI6KHeEgQIvF8dEZOtkJpXcSVcl5enXUXVFwLwRG3MQ0nVe3pYzgGtVANok9TEn9h/V8aKtwzKO1sw6bctWizG8zzUmKmI7D3dcDVfCxZR5FWjWn/6gUx+bTUCE/AHf5lU3bM77CrhNRi57aTt7x1649h7wvwjmVYlqYa0SroR0PQ9v3x7FlOINLI/8JrBA7UCq29oqu0dNQMX3jFuXyNRwQPLUqdJLQY6+yOt1sThrRzCtIVDA5Ztf4Ak/wAzbHqT5gtyeRpaAqtU0uvUlpXqNgDFvhjzNUpPZHWyn/hTKY16uvKoBHUbufn8cSzOVZRJLv0voCm25IEgbzAm3QYvzNQTDIDpI0qQCrG4ECOaxO8bzgnKcJqkk1/uqQaAoYSYMH8MATAgdNRGESctwpCfhVN3qVBCjnCtrdjoOlT+EaSp1W/ETM7jDhVCVNCM1WoF1GpA8tLjli8NF5M7YU/8UoU62bQ+yazaVWYgU10kAcv/ADAZ9O2J5rxK3lgU1UMxmQddwBMqo0gxG7Wta9rTxuUrSFUlFDmGmS0nqWsbReW26dunbCjNcQprXbznXQaUAU9YazDm1gysSZIiZFiJwvpJm67ECjVYseXWNCifQjmAg3tMwJucL6nAHWuErlzUCM7KEa5kEKHUNutp0WPKAYw2Hpqe7/gnLJfA6bxFlKSwi1HJj23LKOWBuegA6jrhbX8Y5hiBSpoCZMItjB6C83PX0xZw/gFPZ/JpgxFSpTzLkySANPl01mQd1vHvxquHZLIKuqrxSpoIB05emKAM+tNC5BkQJMyBc4uumgn5+4mqRkFynEaw1+VUF55+QBTJ6i24nuDjmd8FVwy+ZBR9mp87bXBTcL6+7vj6Lw/K8Hof3Tks0sWFWoWMW1T6TEgDpPTGR8ZcZ4e1Raarm8yKTFXD1jTpA6hMyhdiI2AG5icOoS1e3ZfYO1b7i3JUMlQIR/vqlzpT7x5mwtKKBJmWB+O2qyeaqUSwpMaWtSoA0mVXdRvNutvhBgKnxQhVpUsmMvRPKy0E1OyXkGq9PVBg3AvaZGCKWcpQWqpmadlMtl0O5O+msCeXSBAB3JFwMVxwjF23v8gknVUWKiiksKqjrpHSw/ADEQATbc3GF+VrPqNR3pqj1NKLy8p0BlB76lDsD3AHUY7nM9RK/dv96oUTUoVQA+26zYKWgxuACBIwu4nIVylelcT5IhFRUqUtFNGrAsupU8zVaBSC8oGK6kJpaEnFhmFzRzC0nenKgFRqDJBBB09GAJg9PTGsymUUKtREVGdLaVCVELagzhhedLAAdCCepwkz+Yr0g8UdY1+WqqGErpMkQSpUEaZg9xE40fCeGmvUKLU0PpLKKiBdRW5A0u14v8D2xLIk+9HRjk1e1pCniNEtQpCjTqvqZtZCuximSoBjVu3NPp02x7wfk311A1N9fLCtT5ph5jUJHrHTfDPiGQzGXqU0d0geU7qxlGSrKFDJgRqYmZAIU4Z5VdH95rciUnQG1GCDN1QWkyDa2Izj2R14svtdrarFnjzKqMtVDqGdVWD5YXmMCQsAA3IBAGMNwijUbRSlg1UhGgm4LDeNwCJja04+i8ZPnuAUqQTpam9PT0VrXYNPmC/efit4xRp02KLRRKvl6TUVfLKVGBnkRNQGlgZYyRI3xoqTuPyHXCOmflUZjP51XDnTzNWaorED2NlXvEdNsB+HsvOcGhA2iXSWIAYAFZkEnSzDYGSo3EnGj4zw7KDI02pBzmVk1nJaDzQFVSYkk6bDcYe8I4TRGTo5kPTqVKKMxpK01SSGHlaVIIJ1Ed1mb7YpFSgmvJDNOGSmuzAuJq1bLvSq00RNJurlnV1Eq2koJIIgwdm74x/hDhAYpmWfQtJwxGmSyrzFd92HKBBmQPTH1D/0jUciNIpaquo06i31SrT3ZbySNwN9sKOD+GPsdJTWp6XNV4ViC4ohWh4XmYltIsLCTA6CEnGLSEnGE5pt/v7YNnKtKqjUqitSFVdM+VUCpsabCFgIhCxH4RGPm7U6mWrEMCtSkxUrJFxYgRfSQYnqG6432Y48FFJUmpVEyisHnlYaWiV0rJOlmUyoERtm6/EwjlghpVDJZwwesT00kgJRUcvdhFj2phuKaZPqHGTTXY2mczfDhl1fMZriFM3/APa621uNx7csKZEXZgp6dsDeHPEeQLGkOF0qdNdJXzMwwqEEnnLONJ6WkbiJxga/EWMlESnJJ1e27MOutrzzEyL3OO+GM0BXUFS3mB0sTqJYGOjX1aYt/OG01EipXI+leIeMZVHV6dCuinTUKB8uEMSAvmB3ESCTv02thFxDx+rGKeSytIN+Z6tQ7/4GUSMUeKaCaKVVqdZKaN+RZK1FBgMW5hqRxq9YvjLrST2QjMV9ovVUA+o5RAsPxdd8LGmirTQzzHiuqWZgY0xIpoidxOoh3F4vIJnpvgjw/wAQqfaJqoSlQBTUra3CmOUl3nSL+liThcmQrkK9JLP1pp1YT7Zk2I/NaMGU/D9arBqOxYaTztqIn0Gsxt26W7pkcNLTaMrs3Wb4Gx1FvKa2mLhZPYadoEySfnGKanAaikAtT0xqsAPXotzF59duy3K8Aq6TFTMtJP4yoAg8sMQTvvIt8DgteBZgauaooHtENEHlKyzOSfd12x5LVf8AL8HTH7BNDgrVGOlaekSBqALdLGFAm95g/t7HOH8FrM7IhqkLJhSTckSTeZJG+ozj2GjNpVqFklfA+q+EaKqWGaqcg3amCgMC42J3tzG8QbRgfhnhyhXpq1HOFlJPKyrqkAyplgbdgdhcnfAbVUrUoFQNTBNMlaqopMDUgjeTBM/Prgbh5NKmKVFdRNQgBGnQNQG7X2Un2rXg7jHW8arc545FZtqPhlcuuqlS8ysYUuzjlW5LgsYS0gRsSNwDgat4QrVfu8zmaVI1LKiFmFpgAEJsvQdSe941PEFZKbBjrdRJACiLWXmsSxiJ3kwcdbxBVp0POq5fVUiyhkSIOxAciTc2NpO25aGit0FuXZmX4d4QySvnEr66gy1dVW5GoaaZnTTgs5aowk7AbmLN89n8iIFLKBFW6kq1Nri5Yjm0i1m9LCVxiuFeJKlbPNqpOxrsxq01LBkLaVDDSSX0gLbSNW1sbvL+Gs1WphhoUkai1UEx1PJGpyDqUqwW5Jsd65Y5JbLgSLit2JMmWqhalCjUrHUJRSzRpmzOwOkiQxkdAO2KMn4KrHN0kKIjmmXdWqXALNzs1NLk7wYkiLDH0Hhz51TSUvSqU9TiRqDHRMkBiTcwntHv1wl4xxsUuKrbVVNGlTiAdLlmldwS0PtvBta+NjioJhlKTAuI8CylGi9QZt3ddQUUahUIy6pMFiTpK1Aea8R1GEVWkRTWalfWWVTNSoRIuRuZPK1/QRGNBn+Dq5Lpl2KuCrLSDESwhpGpgrTAiet5iVhV4QHILU8xpLaSNLWeGAOkktBDEEExyr3xpZl4Y0V8iGrVPKPNqCVJgISwknvRPv8Anub4wXitFXM1zLPckawR7QDRFjO/QDH1fI5DUutlrKQ9RQ2l4IWs6gPCmAFESTvuN2xUnh/LNWdtLM9QKWGuxVFCTFgFGoS0wO4kSfWUezNJWtjDeH6FN6aOUU6lQnlXdZpnp6E/HBjURTpiGddVBGEVHAFQiqdg1hyiwEQcb1slQpofJFEdqh0gK0yGAYWANtZgkgdwFzHDeG1VzE1kpvSYmT5+tTAgFV6TrFgYvB6Yn6ybfwPFqtxbkUfRUPm1dQViAajMI8xliGJEaVGJ1A+iuVce0VUGlRhgtE2b7u8swWOxONhlaGVd28umCA3lFQrTIgkTrhjJuI/FE2xZS8NU3ITSyE6ydDaoZiJOkEkCBu8AbemEXUW+GNqiYrjnEDTAdVBY1K6iewIYEdjM+6TjR5PJ1PJyuZpulRqxpmrTVjNMEFmZiXIhQumAFkn1jDXi/wDZ2vkNWqO7eUlWqaQABdiJKFgTAtHLe5vhsfDuVy6FMuefTGpqmqxEBDe0HT06b4vKVK2LrTezMDWz9XUhDViQqQy+U8aTInzjMgMu3p7sdp8Y31hdK6yfMos0MCoLL9nc0wwD3cCbgd8Nj4dqBiAUEaTZu3lT03Ghr7bYEzHAKqrTGkvrdwwU2GqWJPXbrEDSwnCrJFjWvJ1PEfO0ilZg7aUqpLQqS+pbnSCJ7KP8qlKtENClCdTbZpEItNg1KxlVAUAXI6CQZVoOVZ9IIeGkEEaXBKkkTAOl2HcQeoOF2byrsEJQn7qpEzd6lOmmr19p/rh4yozipLkZDKa6QVUqzqKqodampnplQz6FVUpr5hYvsCgidNya3gvNqz1BQLmq5YBGp3LEsxGqrBUzMSPxWi55lMshUvS+z11BOlAoYyWOmCsgSWJJKmNR3gkkUM+1MAK2Yy8wAaNcVFWJJ5XKrdVPtKfmQMFysmo07Q+ynhniAR6j11olgGNNNOpiAIVqqqqU1Hs6kWY698pxbwhVrmpNeqE/GqeXURDIk1XV1LEC81JIAJm2Hp8XV1UrVq0qlM/dkZhPJ1SDu50o0hWGkId94Bwj8T1xSylQUcqlJMxVprXNKqzBqagkIH0jlJULGw1aR7WB32YrvufOK9TTqp0zFLclRDOswrt1grfTYCRadwmpOzauVVIG3KswJUdAbH5HF2ZpPrGtYcmWBmYJ2ubfHoRh3kwikGqCZiYUTYezJ/Fte/ww+TJo3QijYnyXCKzFVCatQIFwZ2BAjaIG+3XGi4b4JZPvKzFSuyoRKmbHUDHT133xvuH5FURSq6Va51AyQe5JvHx6i2GnOAWUUwNMay6tB6MoYsNUGRIIkyQevnS6yc9lsjoXTpKzKVchTqJoFNqgeZBV4OplMekECN7R6nF3DvDaIJbL1EZdMl9IQDpqGkn3wRJ9CCXNEoGYlg7WMKTO4kkgbkk3EXOwxZmayMrKSxI2Ubb+y3Uxa/UDHK+okrVl1ivcTtkLOq+Ug3MKe1lGowQLiYHSCtjg2hQ31VQk/lTlF7yGN577idzuDKfBPuwzsKSmSA3tep0qI6WM9B2xZkqtAllVdPlsULlQ9ViLkrq5aYkg/SLyAtUhHt2AMxw+mqGo+YrLTUHnddANrmHWWFvwhjfcbDtDMZceyVzDRJJXTTUdPal7wDus4ZjI02LMa1Vm1sFLA6pQ6W5RBa4I1EgCxuBi7K8DLtcObyNR1lR6mIn3drBhJx1Q6acuUTlkS4F2XqOeVXUQARRpOECA7NZTM9yD6Mb49htmeIUcu5ow9esBqZKRbkU7FyAArGICyTAJ6Y9jr+nxLZkXOwzOf2f5CqROXRQCCpp/dsCBG9PSdrRJAgWGM5wbwdlszFSprVRTAVkcKCAWU7SQw0kFpBMGQCTO7z7AIx1ily2qGIU9zq5YHY7gnbfGJ4NxqplU8qtTNagj8ucpjTRIdySrs8BArTLSygDSSWIx2Lg5E3RRW/s1hitOtUFKBd6hZpm40AqsAaINrzPQg6rwChloLU8zmwBzVHZ4QgSIVBJBOkQZhRvJhnVfOZqqdFLyKbSrEq/mEJNySVUAtDKsTMG4gkT43mQ1BKC8rVGCEG7AyJJLbnUytJ3meoldKY6bMDk819mz/m0U5lyiEoECrLs5M6QCZNiQpPKpv0LzPFc5S5Gy+YBZ3LtqBUhl1Npg2YswIUhRYneTh1mXH2/N3gChRbpYCpXBa89BBt+Ffgw4QDWD1GrLSQqEXy5laSezNT2QTzGRK3iTGEljUuR1LuYrKeJqKVQsxJqHQFKlb3QKBYzLXAsTN8ZGjUztXOqtFqxYszCsCFc010ghjOgKOXdgskdwMfZ8xkctQBzBy4rwCFqtpZpvchoUAlmAIA+Rxhc3xdjmQyUy1QUGuSZg1MuxB0ltXXYyO9sLHFobruNr1Gpbh9ZhGbzL0qjgNyAllUkgJqpRcy1izCQDcWE8xwYgF0zTA6dLNWLs7lSIZgHVQQVlYSRNvaIxm8xm8y/3+oK76UOoFVVF1WUAi8QQzC1+8YqpU2Y6EWo1Wov3XmezqE/eOQbIupZtbTsWdVE5Qnwo7fkMWu7G/g3NValF4zTM5r1wKa6Y1BizFbEhQSZJME3uWGrTPka68yolVmADEabXY6QrQABy33Y3IEAYyn9neaoU0amKio+uqxqkECoq16iqFJXSqQqsQpuTJ641DeKAY0GwEmIYnbYqSAdzFzA2vOKtJeQbvgnTqZwMoemLmzOUMEwAvL6zsf4Dbh2VYAeZTp6iZYqAADG9tz0/foEea4gtd6NB3NIg+YrGCHddICiPVm7GVEYfeHs+atLntUSA4HcqGBHoVYfXGhjprmnxYJL2Nqtuf7CPLeEqyVQ4zbpT85qzU1VYqF4LBgRZSdYi9mHUA4N41xGtTaKdLQkiajadMSJaFlidNhsZi0Y0D1AOovYSdz2xVmcwiAljEAn1+WHlHbbYSMm3urMnw7xMwpKlapSeoJV2JiT2ZYEGDsB0OO5niGXZhqQTAINMtcA9Au8HpB6+uGtbjdEMBdvUGFAEyxJIkAAkkTGFnjTIUc1ljSV0Us6kMFBuswBaTJ5bXgt7sccouW7nsWVJ7xKdWVJANdkJjSKgBFjHKYI1TbebTFjgLKutUOlKozrSqBHUDQ6xEMaZiUcHUGEypFuzitQDZylmBAC0mRkOoEkklSTpuFUvb/Ge2M/4q8L5bN1s05DPVq0l0aK4WIplQzIzKDBBPW0zY3McMGqb3+AOTROpSQkoarKGBlCALSLkMA09L3xJcunlGjdacaNKm2neBFlkSIABgeltR4cy6tlqdN1k0gEIco5EWHsOwtsJM2xfneCU3EAlJ6jcW/DMhemw74m+mkt4sPqrhnzRshSzGk0aoZbGahYmYMANc6YZib2IHUHHH4JWVwQ7aRsVYNOogafvVc9F2KzqHbG7zPBqtvKqatMyNYkGAYusH/47jbC+vTqzzJU1JE6QrWg+0oYmCZ26+44DlljyrHU0zFsaiMFYIjwxGptBhdNiQagLEVOgUAT6YW8epqKNVzT0lTTfUESSQ62LoxaYLKJUbybDG7zXHqAs1WmCIB1cpEkW5jeSRb3TgfiGVoVaVRWohldGB8ooCQdoII5uotG2DHqN/cqHbVHwkNLAsSWa5a+536djHx9MbvwRlBWrEllanREkMu7GwBYXA3abG22CK/8AZ9SkFc5CFrq1NSxkyF1Ajmkt06C2NJ4Z8NCjTKUkXTIYs7oGJ25gfdGx+M4HUZlNVHd/YGLZ78D/ACSgmpVzFJqgAWATAECwVWi0QY76jEnEOLcSQqFpagoH93pAUehYMZv0jrhh4goqwApoupSFa6giBMWMesED5YztTLimacsqhXlwKYJIj2JB9m49m5g7QZ58utPR+X+/5HhKNavwW0kq19TuV0AEeYQqKo9QFE7+p5RYXkjKJToorqNU3VmQ2m40qw1THUgn0GC6SNVYsgVAY0gqQFufvNMLLkadN42B0xiGaell40nzawGnU8syyCTO+lSAZ6nuTGElgadye4VkvZcAGfrEKZJLm+ohgnUkCbzEkmARBN7DAeqlRYmu40VCCPLJnWFAI0OFJJgHlk72tJsYvWZgVbVJAAHIFnrr0zsLAGPnN78LQMVqwqGmp1OS58wsQVKqBCyQQ0jTAMXJFcSSe6VfIJt1sV5bxpw4AHLLWzD1NTALTILHUxMvUIA5p6zcAbjHK3GM3mV00yKFNo0rQbXVP5gakWvI5AI0mTeynJwpBUJT1NDLKgSbydN3M6hbqT8HdPxFVNPTl007hmRZJiwBZzIMdTPe0xjqlnvjZfkgou91ZynwoZamEPl0QSWieYkk8zBZue5OPYVDh2YYcxprMEgyxn1MX9/6749iCnj8lvRy+D6Cypr1aQWizESR2gnaPl9cWJUkQ1/9d/nOAHzPr8sQ8+epx7Og8nWY3inEauRzLtRCUsuobzKG9KysyVFJ0mlrAVdK8oa15nC3iHj5q+YpMlIUwmnc6rgEkzZBBKx7RtNrgtf7ROHO9FqtKqysFCMrLTamUPdShYiTckmASbAHHy/Iq6MdUgxEi15vY9/h6TiU247nZhhHIaXNcSr1M7pqXLKQajNoVwAzDbShGqozBQCQR78a2lxvM5cUUpKxLIWqcmtQyklVJC3tA5SIEgbDGAbMs7feUkzB6FkdipEHWVpsrtCqd53J74Ly+TzGcWrTOdFBU0ilS5adJ9RYFSV0gMGWIccxnscIm5boeUFDZo+t0+LUs5lKd1Zn9oAsj6QbGA3mJMo2/XfCbJcEpvnKiK5FP7GW0lywJNUqGOvmFqa3m8EHGOyXgfMUhoFXUUmT5RKgAOBDqxEhXqQd1BG24s4X9rGaKp97UXL83l1FZSpqOUkMx1aH1HSJBCgECSS+rfcRwpbG+yOWEAqC+uHpKCylipH3rzLBASNgZEWYkAR4rwbmGptRp0mqvqUczKGZNe5FNbgKSYDMTqLE4x2a8VVqdeiiI9P7yKpK6n1IGPMeVQoV6Z8vZQSbkglovjxqlOsxpU3d4UAOFgTTlZJaYBq3sPu/8S4NqgaXewd4R4KopUKkBpfMrexA+0VTqjebJ/G5x3N/2Z1DSXRXC1URVUsNSgfdkoAdlBQxvY+7CKh4irLSpUUFJfLD6i2p2JeozE8sBRcAX6n0gmt4+zags9VYUFitNEBMXgT5m47HA9SPAfSm9wT/ANPcQQ1DRqZWuKDeXJRabU2UFy/3caSC99yxTY2wevinidOmZ4cldQistamxVXpxKvpYBzYraxE9LYXCrxHO1Vo03TIUa1STTpc9Rmbmd6lWILgBmsR7IEWGPsOSyq0qa00B0qABJk2G5J3Nrnvi7UtOl8HPrina5PjfGPGrZpqYOQrGtTcGmBUZQtgeY6ZLBpIg9rWu34D4qr1U1VqC16xbS5puQFWGYchBKpAWHfc2204+oGkCRKKd9xO8z09T8zjJcX8AUXZamXdsrUQkrouom0qJmmfVCN7ziTxrxZSOXzsTpcbp0iSmWzCgEiF8uG9Tqa/7e7A2e43kw+tnq02Y6VLUWbe3lroUmCSLXExvOL+HeFcw1HTnMyK9QGUcSpUQBErpLEEbmSd7TAGr+B6kyKpMHUAXYiRsYabg3wXhg1VCrK75A6viLKqwR8wPaUgsTTMQTzI45dtwFmw9MUZzhnmN56ijU1BQWFeogKhgygadQ3AMbfCZG4rl8xQq6ayl0iQQxE+loEgz3wLkuDZOurrUpJTAMhUktGmGOiTqMTt+uOOfSxUtmXjJtXRoKbGqC6OVKtymlVSTEgMYPstPst3EgHDXhfE64A1Qd9yJjudukSAbYyeUC5Z3opSHl3KCmx1EFjpDkyQ0HVYCTAsCRiLce0sTUpVVRNSoKbEaKYjSxGmGqEzLHuo6EmT6ecbcX/6Nqtbo0nDMxVpVnYFSKr6nB0zZYhSpJm4N9XQWw0yecytSqcylXmdRSbmXS4UtyGZBKsz+zeSQe2MTR8UZSWdxVpvzQKiyvKQOUC8kwN+29jglOK5Wo2iioquBqimNOkGN9cKoMiRM74RSyw7M3tkbE8ZQ1V1ZimtNlBVGWGJOzCpq0lSLxHUX6YtrcOy9UGUpECdXKpPz3F74y1fOjLlVZtJYEKFkkdiSBHuAEb3xJuP1QNaVkZdr7xPtEag0C49fpjLK3yjaV2Y1PhPLSGVmVQIhXbTFuht0G3r0MY5/6at93mY1GZIViRvAFgBttf44zvEMzmGcqpby3HsmtDWsQDMPcgfh9ZtKNOAVAlSCUCmCpTbVc6Tq1gzYz1O3XGtPsH/s+gZbgCD267VAbABtJ1KSbFCOkgr6b4JNDLU2VAtIO1xYS2kbmNyN74+bfZwqp5l6g2IXUyGCJ5AdJI3JMEaT1xRSyoqaX06BTJRWXUWgGWPIS15uQAZ74X7I33PqbZSkW1lUJW86RY25rixjrbYfBbx40KI11RGox92IcmCNRIN4XVPbe0Y+d1c1mnUo9bzBoaIIVjJ39qoNI9RMAiLggPP5l1oxXIr5dFViKtWWBnTqGkA2kkAiSNrjBq9n+/yNrSPoGSy+SrItRWd1NxrqNP8A8jI/rpgvNcQy2VQTqCtBEFjJMkQ0wSYJgHHzXgupU+5NUU9DOqrTZixmYVNfmu8sGsANMsZEkeo1zXDgGp5zFtJKFRH4ZZ5UkGdvaABuJA3oSsDzJI2OY8VZcFS1EzJCmoVJBPUMSTfrEwF+GF3E/E5amUoaKRI+7bSdImw1Hy9EzHKJJwhTJ5mszHy6VIWA1ISwBPMe3RgB+4uuz2WzFNTR8imy3KmGgXi8XJvO8y3WZFl0U+Wif1fZMcDjFZmZpdZMQHBA02NrATY9f55hMuVzxHKqjpGgmQCeaWAM9/getvYZdBLwD6p+T7E4N/ffHqqxcyPgdz09T6DAz1RqYT+I2+P0x01htb4/pfHq0eZZalIsdTSOynp3J/xdPQT3OPkHiPKtl81UWsBo3pVLjUhOzNzKCvsXUCQTIJv9ZavEX39J/o4yHj/iyeWtLyTWq6tYJ1LoAMMwdbqxBIHTuCLGeSFx3Ojp8jjPYx6VAANwbQsKJG+oEmD/AJWYmbYMyvEawIGrUGtFXYjS43gkKBVq7R7bGJOFtPKhtRytSNi1KqUpPfsT9xWO/RGuLdo1aj0Dpq0vJa9qiGmCJvZw9Nge4IB7RjjeNp7HqLKpLcZpmarE6qK62DXWBzHzAbHl5WbURESoGxMscpxOmjrXRfKqBGCMv4Q3nkAAj8PnJ7/LP5zCEcTrFZCr+GHClo2JOoVoBJknlvpWcey2daLuAd4FKAvoAEMgbC5t88CTa4BGKfKG1TPhEqlKrw7Go63Clz1YhDJAjfqB78A5PiawSwINjyzAJUNtEQC/YbTNxEGzRKldW4IOmkSYM9DSxD7U028z3ikg6AfijthLbW5RKKexc3EF1KYD6nVQG6TJuZmAFJ2wVRqVGZbqtNaqarDTbmI5gCYAFo9pk35oy/FfFFYclKpUXSbtrvPYaQNj1v6QN6comYz70qBd6jO1y19KrdnJm4AaZNzHUkY6MWKmmznzZ7TS4PungTKVGzD12VvKFMLSJBCnUFJcAxJiRqAIIYCbY3erGTyNQ01VUDwihRc7AQPoMGpxGr09wmf3x3yxybts8n1VwkaDXiD1e2AqTVCJZh7gP9cRLN3B+OFUDOYcKuOmrgBanr+v8Y41SBc/TDaAawyrSQmSoJiJI6dvrhZX4ZQHMKSK1hqVYNz3G/xxYKo6k/H9McqVpAgdR+oxvSXcHqNcMBzHh2ixJIYExJDteLbEkD5YXcU8M09KBCwIVh6tJMS1jsYnsMP6lTfV+n83wNWrbXsJj3/K2N6UfA3rz8ivL8EWnSVSCzqvtMzyT31bxNttumFdTgAIgogkbzNzuLqCbdbY0pZYsR/XwxBq1thh/ST7CLLJdzJU/CSoQSrMwAh1JkQZtqPe+/T5nUuH1HZUcuaanWS4DXBFuaZYgadUSF1QRMFyXxMN3+gnC/Tw8DfUyqhNn+Ckuq0mSnl21edTWmg12TTqJQlrq3YidzsV/iOgamayqk1lCUnjQwZHC6R96eUhgSCN53tjRkk7T8jiLpe4EgETF7xPT0HywJdLBhXVT7mVrZ56LsWoO4YsKZDGWBBIU7C56id4jaaA9Q09TIiBg8BVli4BADFyFEmTADQBcTGNwlPv9RA/W/yxX5KD8U/Et3/NNjcYh9BiTsb6qRgqlDMhR5dOnTVdMkqNwQJFyFAAgQCQdzj2S8PPUzCGpU1U6clk5gZKhQI/IG1Ebgjcmb7fN0KbppZTFja2xkEGe4GKcjk1ogikIB6MzMB7gxIX/KBikOkxxdpCvqJNC7iYpCnr0tUCOtHSpuGaoiaQzkCQWG5i0TvgeqWR6CrQ9skE1aiLZEYg/dmpJ9kAn0G5kNszlxp02ClxUIseYOHmNp1CffOIGmDBLMSO1txEWj+hi2gnr8iPiFWpT+0aEq+atLUrmoGSXNQABJCQCgsVm4t3MzNGp51IBlIYNqmj20xJ123It3wZUyykEaTexN569ficcKAfh2HWTv78DSbWinIVSyK7KFLAmBeBNvjpifWcexY7aRA+mPYNCnczWGt9xDN0Pc9hiDZpTOlp22EA27xijiFan5lQGkG533JP4jjnn25Vj0AH7gnCpDtoWeIs/VWnyAiZB0wxiLyxgD5HGF3MEOJO8ahP+W3xOPo+cfUPywZ5QL/Ej64zH/EmnZjHZo//AJzbrbEckXZ1YJKqQmagI2Y+4D17tgzJcQenypWYCPY1aluIPKxI+EYLqlGF9UnYBjf09j9xjjZdTGpWIPy+Wn98S0l9QLU8tv73K0XvOoIabH/NSKkz6z3jvKpkcqQI+10b3FOorqBa/MoY9be734Jy+RpxZTA/ITHyItfF9PIA7K8eqkn5jA0h1GczXC0O2arr6tSLfXUJ+WBW8Oo22cW+00iJHezE41TZaIPlMfWCZ+O5xKpkgyMVomSDYyJt682DQNXyIcpwDhtN1WpXrZs6gIopopgHeWMyB3U/DG98IcJy9Co9Og1RGqLqJcoWjbQNAWVBvcXnrGMZQyhWIpvErENPuEKb+7fGzoq7Zqk605ErqJJBW5BPMQJA6RPzxWGzI5FcWjbZXJQZZqh7zF/jvhokWgfLfA1GmSLExiYy0i5Ajv8A7Yu3Zxotdm/xYhoc+7EqIUbspP8A1CP69+K8zUEcon/pNvoIwEFoh5Dyevx/nriX2b8zR8sBPmyOrD3n+cBHMnqZPvxRJiNoc+Wv57f5Y+rYh5lMW1T7o/bCcVp6fTFms9BP9dsNpF1B9Wuv+L5x+2Axn6ZcooJYQCO0gkXIAOwHLJlltcYoLsTEGT+uFue4OtQMCpGv2h+FuvOv4hPS174ElJL2j43Fv3D85kDoB7xf6DETxHt9B/tjLJTzWXRzpbMySRzFikkTNvMCte0uFKz7nWmwNgSAYkEgkbT1I2wIS1cqg5IaeHaCDmzfdvfjhrsegHwwI1SNwR6Yn9p9PmZxR0SovNZha49AIxzUSPxT2g/7YENdhtp32gYi2ZqH8Z9I1YVyGUQ80n3CEW3Jgf7/ABx4Uys3AI32M/OML3LEcxc+8n/X9sSpvtFv67xGFtjaRgrE7T/lB/aTi0UNW7x/1Aj6thazExc2Haf0/wBMQrFQN47SsT67X+mA2bSMK1BEPM0/9IJHz/3wNUroJIV7dbD9pv64WPWHQA/1vYj64GeqNtvh/rfAsNDGvmeyke/A75ojovynAJrDsx9w/wB5xQ+YA6H4nGs2kOq5knePl/GOYWZjPRAAHvE/vjuANpGnEa486qJIIqVP/JuwxSa87W9wP8nFXFT/AO4q/wD3an/mcRo1TMTgKWxnELSxsu3f/UziVTX1WR2kQZi/9d8Ueew644a7GZY4Ngo7ksn95UadBDDTzvEaV3jl31YYVwpBBqTEWVuaQQe4/XCDLjVUqkljJAI1HTZVjlnTPrGGFFyogWHYbYVBldhLZeTNOtUQ9jLD5eYB+pvgQ1OUMUqNuLgKLEgnlJ7SJmxGJGu0b/1/Qxfw5dKHTIhjsfUnAcUMsjSFVWuCwJpAxYfec31BtFtviMWpnVAnyQpuNTMSB6nlg/r+mB+JmKjb747RqE2JJA2BvtfriLdHUlasGzbVVGqnVpBdifLQkT0BINrxAx1c4SJQzaNXmtMCZiwG/wBZx7JCzr+EFgB6amtgfhSybydQ1G53jf02G2HhvyCW3Bv+F50mjTOueU3LMZvHTBS50jqfgW+sthRwcwjKIgOwAj0n9cFUap3t8h/GOhNUcUk0w2pnGIuxM/D95xQWneT8z++IfaGsdRB9Lfpitqp74KkhKYV5Y7H/AExYQn5WPf3/APcQcACofrieDqNQcjU9yp+Bt+lsd+1U+ixHXt8dQJwsbHFbBsAd9tPS31/XFT1p3JJ9f98CtUJFzitm2/rvja0g6WEljMjof63xRUpk9PlfFrKIHv8A2GKa9j8sK5WNGJxahXbr2P8AGJirO+kfMfoCMUMMRYXwHIfSXjT+b6H+J+mOP6T7/wCrjFRFj/XbEEwLDpLfNJ/F9MVVXa9z63A/fHabSb/pgPOdMDUBIvNYRJPwvgd84o6/T/XAFZsB1XOBqG0jL7SWkLeASetvj7xjxy1czpViJIMEbgle8C4Py7YUE2JxymLD341h0hmay9VbsrQIEkjrEbH1GBc1TqU41hlDbT12/kfPHvLBxYMupNxPxOMHSAmucew94dwuk5hlmxPtN39Dj2DaDR//2Q=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data:image/jpeg;base64,/9j/4AAQSkZJRgABAQAAAQABAAD/2wCEAAkGBxQTEhQUExQWFRUWGBoYGBgYGB4eHBwbHhwcICAYHxwcHiggHBolHhoYITEhJSkrLi4uHB8zODMsNygtLisBCgoKDg0OGxAQGzAkHyUsLCwsLCw0LCwsLCwsLCwsLCwvLCwsLCwsLCwsLCwsLCwsNCwsLCwsLCwsLCwsLCwsLP/AABEIAKsBJgMBIgACEQEDEQH/xAAbAAACAwEBAQAAAAAAAAAAAAAEBQIDBgEAB//EAEQQAAIBAgQEAwUHAQYFAwUBAAECEQMhAAQSMQUiQVEGE2EycYGRoRQjQlKxwdHwBzNiguHxFVNykrIWJKJjc4OTwzT/xAAZAQADAQEBAAAAAAAAAAAAAAABAgMABAX/xAAtEQACAgEDAwMEAQQDAAAAAAAAAQIRAxIhMQRBURMiYRRxofCRMsHR4UKBsf/aAAwDAQACEQMRAD8A+HqMdqb2tjmPE4JjwOOYlpxHGMdxINjk+mOKe2+MY9GPEH5Y6xviwLyn4e7rv8sZsxxoAEb/AK/xjiUyfdiEYJV+UWWx9ZPvwGYGx0dMeJxKkJ6+7+fdgmDDTHl2LC0t2PvP6DAIxczWgk/A2Nzv8cUknCxRiykm879jipsTLWG09/5xxgLjcg7jBMROLUpEgsQYmJHf3YrG3ri1KgC9j3nf4RHfGfwYrVrzjsyb274iTJxOiDuL/wBeuMY5psYkjv8AziCjDTJ8NZgzDZR0ubxaI9dzA+UYHzdMo0GJ9wnc/uMNpaVgsEDnfHie2L6o0qBY9TYSD291sDgYUJdToypMgdI6m3Tp2m/UYpPbEgtifdb53+n1xHGMdVZI6epwXmKaADQSTe/f4dPmd8RyBIOq4j8Qvp+HqJF++Kqhm5IJO/pgdwnKTnufnib5l/zN/wBx/nFMReLY8QcEBYa7fmb5n+cSp1n/ADsP8x/nFKiTvGLHqE2JNrfDGMT+31f+ZU/7z/OLU4rWG1aqD6O384DfHBgmDTxnMf8APrf/ALG/nEl41mBf7RWH/wCR/wCcB1Tt+uIdMYxtfAXGcw+YYPWquPKJhqjETqS9zvjmAf7PgTmXj/lN/wCSY9iM5JMePBmTjmOnE6STNwIE36+mLcCEgBp3+n7/ADxU+/8AOJtUxANgBOYkMWo4m4Hy/jEmRSeU39TY+4/zjWaihhjrNia5cnsPjiPldiLY1oBDFyVgOg7YtXKsNBlDr6KwJHvAMrv1xwcOqdgPeR+s4Dku4aYKMTczi85Ai5ZB/nH7Yn9nH5lF/f8ADufgMDWjUwZyYAE9f6jFyZN2FkM/U+kd8MtSUonUZEhgo7evx92O1nSdUVKa9zURiZ2sqD1tGJ+o3whtK7gCcObqAovcmAPib/Q46+RCjUXUgflEzf1ibfpi9s4zWVmfsX0iB6FhP1GBar8wnXIuJv8Ar7u2MnN8maRCiVkWt6mRPqMFVMrTYyCwk7nSFH1n6T6Yto1y395qufyxtHXSfW2I1FTVpAJnrDEix+PX3Yzk7MlsR/4VUZgtNRUPTQZn3gwR8oxo+HeFqtFWd9BUwNABYXO5mNoOGHC/BepA9Vm9nl5YXexOvqfcI63xXxasqqtIP5hLIJd1YaZgQBI69Yjth90vcLy/ajJVhUkKGAlrQ+52BMEiT3PrG+LanD6rcsLUZovqXUsHZRNhvb6dcGeIvC9bLVmp11FM6iFtGpZ3WNz7sC0+DuxHMEMQJ5Ji34ys4n6jktn+GU0aXTQtqZerTa4YG/r6dPfikUW7G/8AE/oR8xjUjgdY3cVKkWJFRAJ7WYk/ucdfg1YG9BgthLBgL3G3Me/w643qtcoGhGbrhmIAVuWwBvbFnDOEVK9RaaAamNp/Xaw9cN8tkWvLCmJjmU9RF/T2jHWPl9Do8Gp0EUyGJUFtpM3A0hIiZkE2i3pXE9X2Qk/afOOIcDXLSlaoNcW08wExeLSCINrjC77WxIUXAEWB7yZ7gm57m+Po/EctlXcvXBYIP7pTf3En9hJMdjjO5zMUfMmjT0iI06CTMwZggjpt+pw+XLp4QkI3yzMZmi0LItMx1E3if62xRQZuYKJkXxrGrvUlAq6hBuATtYnWSe1/dgXNZSmYlTrO8Jt6wCIERf19ZxzLPfKLaK4ZlzTOPLvhlWogRpDHsQDY/Pee8dMU1yDAI5vzCZ+INj8IxZTsRoGrU4YiQfUf1vitDgnyCWGlpbeCIII3xAZVx0sfUe/9sNaMUs2OTiWgzEY4E91vXBAaj+z3/wD0vE/3R/8AJMewP4KOmuxNppHt+ZffjuOXLG5FYcGdJxzE/LPY3vjooE46rRIuy2YCiCiN6sCT9CMdFVSRppgtPqZ9AJxBMqZGCvIKz5bQIjUTzEdfZmB6TfE24jJMHqMPxLB7C30i2C8qEUa3T0CtJn1i1u2AjTCMNV4gxHTBfFM55jFpNzP9fXCyV0kNF1ucrBmaVX3Qsfri8cPZioJRLgHmJIFuYhfnG+A8u3q7HspOJtlbzof3H+TgO1sC7PV+HkTDKwBIm+wMT8cCiZkfQ3w3fMJ5YQ00Ug+3cuDNyTq0mRaCLW7DAlU0vxGo1rWj5YKm+5mjudpMBJq06nciZB/KdSgn3iRvfFeQqVCSqsq+rEKAPeT67YppNTkyCR0BP6xiYLGIP/aMM/DAQrM0mTMWkGR8CLR7sQpp1kfL+bYPTI6+j/Mf64NbhQpiT5Y9X5v9JwjzRjsFQbEuq9rHqR+kCAMW00qRCB46wCJ+OCxmlpnSrmp6hQBO8dScT+01nnSABB9o3HuG/wBMZyfjb5NQPR4XUf098yMNeD8HJqIrOxk7LAjqTv2nFvCODq6UwczzEx5RlBvEeYQRe1yBHcb4dcN4LWSoirRNJ9QAdqbAgm3tVNRU/wDSR9cTnOnu9vgdQCuJUVA+zJVqEgBj5mrRMfmPKCdgCVG0kYz2UNMVVXy1J1aZfnO/QXXp/iG5HTGu8RnmCVKS+cFGti8mfSRbe4HX3YTUKR1XAi95O0HsdvhiOXPDXUSmLDKrYPnvF+YzFJaVSrrVW1AmdQkQbqVJU7wbWwqjV1EdgCPpvhsaIIAsT8D9IxW+UTe09yon6DE5dRqdsdYa2QnahT79LfH3+7FgyqqdSyD3Fjf3X/2wwrQBczfqzRPxMfLAdTN0h1II7bfxhozk+LFcEuQ7w7lKuYrrSWvVE3kO40gncwdpIsYx9CzXDalFEDu1Z9J8wqwibR/eGNzO3SO2MR4F46KWbUeYEp1joqNVI0i0jYWINu1ztM4Y+NuNLTqvSVn1qY1OLAgQSAb7SNW5x6WFqOPU+TjybzpHvENR6IE+WGBFvJpnUbdVAMQNzBxnaucp1I8yk6+tFigMdStRagHwIG9umFlWoxOudU9SZJ+fzxQK57lQOlh+nuxzzk5O0ViklRsuFZRTQaquX5TpU13ufa2H3qoLgL7KzO/QKHqosg1oh/ZaiWAsJt5rE3JtfbCY1yqkGo0NFgbGNrfig9ehwTluFVHHs6R1LqF+kSflhJNLeXBS7W3IxylClUdhTqUFJEy5q0lHMLlmGhVvb5dce43w/RVIXMZRtSqFZHBXUSGJDRAUAMhJgWj3s+CcMoUX8yoVqaYJDLYwQYKyZFl3PwwbxzN067s6a0WRC0iqxChY1RMEXMAXJ6WEl1EE9kHRtuZCrkq7nSfszzYAV6S9YkA1FYz9d8XUuBZsLAogrvyurGPSGY3+VsGZis2gLAXeb3J9WNyI6/TsrqUF/Ivu9fUt/viscia4JtPyD5/hrIxOgCD7LghhHQggCTcR+mAc1XmF0hfd69t8aNc3ViEqVlAHSq4FthuNrW3x7/iGZUWzNYCJg1CR6kaifphllXc2hgfhakBVJkjkYCYNtS/1tjuG/CM9VZjNQPY3NOnO4/Fpk+6cew2pPcZRoylBVImV9x/T+u+OM7tsg+C3+g92Gx4clrAehvt7hH64IbKMRAMCdhP74k88bH9BiOllXJ5oUdz/AB1xMUCDzORHYfvh0mSaYuTvfePib/D074JFIgbAf5cI+oCsOwJQ8KmpTWpSR6kgSNag9ATBiQSekxt0xSmXFJvLrUzpUmVJhlmNRUkG+28j0vje8A8X16FKlRFBK9JWbkZBEFjqIaLG5I39xxHxi+Xq1fuaNQoC0AyxLOROkDmiwtc742SdL+q/jv8Av2GjGDWyaf8AKf8AgymZ4NKLUo+YaLypa0zPssosLQOoMEyJAHKHAfNJFKk+u5GphzAKSYvFoJvHTG5fhzZbJLRUDzHYMaZGogFpIGm1jF57mTirheXenXUxzaSw0g2BkEHtv+uOV9Q09i8MEHJKR8+o8NksrPUUqdgmthubrYjYD4/PzeFajGUPKfxVB5ZmL8rXiZjv+n0HM5ZjWJWwVQShYgXUTsRJkN17/GmrkSSdJluwv279fX6jAfWTW0aEydNGLowLeG6iidwDAIUkfMiCfhiOW4NWmbQfzA/pjdvlaqE+YjxaIAuTuIuZFzcRHuxY1SnRB+08jBtg0kLYi0AgwZMGNoN8H6vK15J+jExdTg1YLIqP66VsOs222HXc7Yvo+HKjgagXO8lX67W6ddxh7nPGuXpiKNEOQBuLfOJN4GBaGf4nn5TLUmRQus6WCDSPxFmIJE2OKR+okuK+RWsaF54NTpVFp8tR3IRUpHmLswGm9gJIG/6YeeG+FUKhZVJpV6TFWVkpvL7EHWrCzatgdiROBvC/hsUczTzGbqexUo1JUzGllZi0GbCN/lhn9kVqzVAAPvXYaQDAk3MAQ5IubkX3xSWGUo+1u/P+jRaT3Rz/AIA1Wqy0afn1F/vGSkdCt+VpeNcD2QTp2MGwnX4W+X0vWZ8vqPLYUACNJ1N+ZeYbAzBHTDfgXib7LWFHzilMBTTy1OksVCdYaahEIqgai1hC+hkX+0NznaL1I56bM9MXkU1jUl7+z96RAMpgrFGElb3K05J7bFfirNCpmK1GhXV6RKtPmeZdlYkKTOkkIzkpDRcsJjCrjGVoUcz5dKuH+7kjUGOvy2JXkFvj88dy/DVyuRqBlQuIcllBPmToVCCCCoFRlPZpI6ER4NxdHqFXpBqlVWp62JJVYMqHZiwFtxAERth5RhOTbYYYckUmkV56gFydKsK2mrVqsvlu4WKY2qabMRtv0Iwp4VwHNZp69MVQho0nqtrtIQgFeUEzffa3rhrn0ytF9ddQ6ioKc0wpuojyzcNaDJiL2ONH4dz2XY8RrK7L/wC0qFpBGkFl7ABjIkG7Gd5nFMeHGkq/JLJHJvfB8nXKPy6jDEAiTe+2+8wdsMOI+HcxQNMVdB8xFqqAwPIwkSRtYExgrixp0vu6dL2BqDs7l5KqxIEgKCI5WBIvsSTjvHPFAzFbLOEZKaZellnWzTAILKOouCAbyvvw9XekjPFKH9Qw/sqyxXidM6NRSnVfSSIBFNipN++n1uDhHx3jlXN1TWrQJCixNhBi/Xqb/pjQ+LqlfJeV5FQiEag9VVhg9yw1HYEMQGEGUa9rLPA+doQ61ggqgylRyDINoGswGB/LchtrHCTyyWLUlfwgel76fINw7IVapC06Jaf8JMiBcEXbbcA9T0wUvAXMFyZPRBpn0JMkj4jGtzXGm4f5OZFI1SfMsakKNSMFJFzcCoR3AN8I/DfGBmWqIwCuvMoWQGXrMkklTFpuG9McsnleP1EqX7+9i2iKlpZblPDgpG/lg2JCkMwFt3k82/cbXPS7NNTWFFRdOzXn3iQIFiRbv8zVyzOQAfgPX/CDc4oPAXF1pM7EmC6nSPcIuJ7fPHP6ik7HcX2QoPlnVpVn35mJI/SWgevQYprVTtAHXlv8O3rPuxoF4XWIh6dTa/3Z09JhQBN+rT7sBZrgdaRIdR28t59IhdjHSBgrJb3BoozeYMG8/P8AXSZ+UfWcd4bw+vXfSpVSBOtyFUD0LR9O3XGhy3hqsL+TUJXdnVgov3aATf1/mecywGnzqm8WRSxI6KHeEgQIvF8dEZOtkJpXcSVcl5enXUXVFwLwRG3MQ0nVe3pYzgGtVANok9TEn9h/V8aKtwzKO1sw6bctWizG8zzUmKmI7D3dcDVfCxZR5FWjWn/6gUx+bTUCE/AHf5lU3bM77CrhNRi57aTt7x1649h7wvwjmVYlqYa0SroR0PQ9v3x7FlOINLI/8JrBA7UCq29oqu0dNQMX3jFuXyNRwQPLUqdJLQY6+yOt1sThrRzCtIVDA5Ztf4Ak/wAzbHqT5gtyeRpaAqtU0uvUlpXqNgDFvhjzNUpPZHWyn/hTKY16uvKoBHUbufn8cSzOVZRJLv0voCm25IEgbzAm3QYvzNQTDIDpI0qQCrG4ECOaxO8bzgnKcJqkk1/uqQaAoYSYMH8MATAgdNRGESctwpCfhVN3qVBCjnCtrdjoOlT+EaSp1W/ETM7jDhVCVNCM1WoF1GpA8tLjli8NF5M7YU/8UoU62bQ+yazaVWYgU10kAcv/ADAZ9O2J5rxK3lgU1UMxmQddwBMqo0gxG7Wta9rTxuUrSFUlFDmGmS0nqWsbReW26dunbCjNcQprXbznXQaUAU9YazDm1gysSZIiZFiJwvpJm67ECjVYseXWNCifQjmAg3tMwJucL6nAHWuErlzUCM7KEa5kEKHUNutp0WPKAYw2Hpqe7/gnLJfA6bxFlKSwi1HJj23LKOWBuegA6jrhbX8Y5hiBSpoCZMItjB6C83PX0xZw/gFPZ/JpgxFSpTzLkySANPl01mQd1vHvxquHZLIKuqrxSpoIB05emKAM+tNC5BkQJMyBc4uumgn5+4mqRkFynEaw1+VUF55+QBTJ6i24nuDjmd8FVwy+ZBR9mp87bXBTcL6+7vj6Lw/K8Hof3Tks0sWFWoWMW1T6TEgDpPTGR8ZcZ4e1Raarm8yKTFXD1jTpA6hMyhdiI2AG5icOoS1e3ZfYO1b7i3JUMlQIR/vqlzpT7x5mwtKKBJmWB+O2qyeaqUSwpMaWtSoA0mVXdRvNutvhBgKnxQhVpUsmMvRPKy0E1OyXkGq9PVBg3AvaZGCKWcpQWqpmadlMtl0O5O+msCeXSBAB3JFwMVxwjF23v8gknVUWKiiksKqjrpHSw/ADEQATbc3GF+VrPqNR3pqj1NKLy8p0BlB76lDsD3AHUY7nM9RK/dv96oUTUoVQA+26zYKWgxuACBIwu4nIVylelcT5IhFRUqUtFNGrAsupU8zVaBSC8oGK6kJpaEnFhmFzRzC0nenKgFRqDJBBB09GAJg9PTGsymUUKtREVGdLaVCVELagzhhedLAAdCCepwkz+Yr0g8UdY1+WqqGErpMkQSpUEaZg9xE40fCeGmvUKLU0PpLKKiBdRW5A0u14v8D2xLIk+9HRjk1e1pCniNEtQpCjTqvqZtZCuximSoBjVu3NPp02x7wfk311A1N9fLCtT5ph5jUJHrHTfDPiGQzGXqU0d0geU7qxlGSrKFDJgRqYmZAIU4Z5VdH95rciUnQG1GCDN1QWkyDa2Izj2R14svtdrarFnjzKqMtVDqGdVWD5YXmMCQsAA3IBAGMNwijUbRSlg1UhGgm4LDeNwCJja04+i8ZPnuAUqQTpam9PT0VrXYNPmC/efit4xRp02KLRRKvl6TUVfLKVGBnkRNQGlgZYyRI3xoqTuPyHXCOmflUZjP51XDnTzNWaorED2NlXvEdNsB+HsvOcGhA2iXSWIAYAFZkEnSzDYGSo3EnGj4zw7KDI02pBzmVk1nJaDzQFVSYkk6bDcYe8I4TRGTo5kPTqVKKMxpK01SSGHlaVIIJ1Ed1mb7YpFSgmvJDNOGSmuzAuJq1bLvSq00RNJurlnV1Eq2koJIIgwdm74x/hDhAYpmWfQtJwxGmSyrzFd92HKBBmQPTH1D/0jUciNIpaquo06i31SrT3ZbySNwN9sKOD+GPsdJTWp6XNV4ViC4ohWh4XmYltIsLCTA6CEnGLSEnGE5pt/v7YNnKtKqjUqitSFVdM+VUCpsabCFgIhCxH4RGPm7U6mWrEMCtSkxUrJFxYgRfSQYnqG6432Y48FFJUmpVEyisHnlYaWiV0rJOlmUyoERtm6/EwjlghpVDJZwwesT00kgJRUcvdhFj2phuKaZPqHGTTXY2mczfDhl1fMZriFM3/APa621uNx7csKZEXZgp6dsDeHPEeQLGkOF0qdNdJXzMwwqEEnnLONJ6WkbiJxga/EWMlESnJJ1e27MOutrzzEyL3OO+GM0BXUFS3mB0sTqJYGOjX1aYt/OG01EipXI+leIeMZVHV6dCuinTUKB8uEMSAvmB3ESCTv02thFxDx+rGKeSytIN+Z6tQ7/4GUSMUeKaCaKVVqdZKaN+RZK1FBgMW5hqRxq9YvjLrST2QjMV9ovVUA+o5RAsPxdd8LGmirTQzzHiuqWZgY0xIpoidxOoh3F4vIJnpvgjw/wAQqfaJqoSlQBTUra3CmOUl3nSL+liThcmQrkK9JLP1pp1YT7Zk2I/NaMGU/D9arBqOxYaTztqIn0Gsxt26W7pkcNLTaMrs3Wb4Gx1FvKa2mLhZPYadoEySfnGKanAaikAtT0xqsAPXotzF59duy3K8Aq6TFTMtJP4yoAg8sMQTvvIt8DgteBZgauaooHtENEHlKyzOSfd12x5LVf8AL8HTH7BNDgrVGOlaekSBqALdLGFAm95g/t7HOH8FrM7IhqkLJhSTckSTeZJG+ozj2GjNpVqFklfA+q+EaKqWGaqcg3amCgMC42J3tzG8QbRgfhnhyhXpq1HOFlJPKyrqkAyplgbdgdhcnfAbVUrUoFQNTBNMlaqopMDUgjeTBM/Prgbh5NKmKVFdRNQgBGnQNQG7X2Un2rXg7jHW8arc545FZtqPhlcuuqlS8ysYUuzjlW5LgsYS0gRsSNwDgat4QrVfu8zmaVI1LKiFmFpgAEJsvQdSe941PEFZKbBjrdRJACiLWXmsSxiJ3kwcdbxBVp0POq5fVUiyhkSIOxAciTc2NpO25aGit0FuXZmX4d4QySvnEr66gy1dVW5GoaaZnTTgs5aowk7AbmLN89n8iIFLKBFW6kq1Nri5Yjm0i1m9LCVxiuFeJKlbPNqpOxrsxq01LBkLaVDDSSX0gLbSNW1sbvL+Gs1WphhoUkai1UEx1PJGpyDqUqwW5Jsd65Y5JbLgSLit2JMmWqhalCjUrHUJRSzRpmzOwOkiQxkdAO2KMn4KrHN0kKIjmmXdWqXALNzs1NLk7wYkiLDH0Hhz51TSUvSqU9TiRqDHRMkBiTcwntHv1wl4xxsUuKrbVVNGlTiAdLlmldwS0PtvBta+NjioJhlKTAuI8CylGi9QZt3ddQUUahUIy6pMFiTpK1Aea8R1GEVWkRTWalfWWVTNSoRIuRuZPK1/QRGNBn+Dq5Lpl2KuCrLSDESwhpGpgrTAiet5iVhV4QHILU8xpLaSNLWeGAOkktBDEEExyr3xpZl4Y0V8iGrVPKPNqCVJgISwknvRPv8Anub4wXitFXM1zLPckawR7QDRFjO/QDH1fI5DUutlrKQ9RQ2l4IWs6gPCmAFESTvuN2xUnh/LNWdtLM9QKWGuxVFCTFgFGoS0wO4kSfWUezNJWtjDeH6FN6aOUU6lQnlXdZpnp6E/HBjURTpiGddVBGEVHAFQiqdg1hyiwEQcb1slQpofJFEdqh0gK0yGAYWANtZgkgdwFzHDeG1VzE1kpvSYmT5+tTAgFV6TrFgYvB6Yn6ybfwPFqtxbkUfRUPm1dQViAajMI8xliGJEaVGJ1A+iuVce0VUGlRhgtE2b7u8swWOxONhlaGVd28umCA3lFQrTIgkTrhjJuI/FE2xZS8NU3ITSyE6ydDaoZiJOkEkCBu8AbemEXUW+GNqiYrjnEDTAdVBY1K6iewIYEdjM+6TjR5PJ1PJyuZpulRqxpmrTVjNMEFmZiXIhQumAFkn1jDXi/wDZ2vkNWqO7eUlWqaQABdiJKFgTAtHLe5vhsfDuVy6FMuefTGpqmqxEBDe0HT06b4vKVK2LrTezMDWz9XUhDViQqQy+U8aTInzjMgMu3p7sdp8Y31hdK6yfMos0MCoLL9nc0wwD3cCbgd8Nj4dqBiAUEaTZu3lT03Ghr7bYEzHAKqrTGkvrdwwU2GqWJPXbrEDSwnCrJFjWvJ1PEfO0ilZg7aUqpLQqS+pbnSCJ7KP8qlKtENClCdTbZpEItNg1KxlVAUAXI6CQZVoOVZ9IIeGkEEaXBKkkTAOl2HcQeoOF2byrsEJQn7qpEzd6lOmmr19p/rh4yozipLkZDKa6QVUqzqKqodampnplQz6FVUpr5hYvsCgidNya3gvNqz1BQLmq5YBGp3LEsxGqrBUzMSPxWi55lMshUvS+z11BOlAoYyWOmCsgSWJJKmNR3gkkUM+1MAK2Yy8wAaNcVFWJJ5XKrdVPtKfmQMFysmo07Q+ynhniAR6j11olgGNNNOpiAIVqqqqU1Hs6kWY698pxbwhVrmpNeqE/GqeXURDIk1XV1LEC81JIAJm2Hp8XV1UrVq0qlM/dkZhPJ1SDu50o0hWGkId94Bwj8T1xSylQUcqlJMxVprXNKqzBqagkIH0jlJULGw1aR7WB32YrvufOK9TTqp0zFLclRDOswrt1grfTYCRadwmpOzauVVIG3KswJUdAbH5HF2ZpPrGtYcmWBmYJ2ubfHoRh3kwikGqCZiYUTYezJ/Fte/ww+TJo3QijYnyXCKzFVCatQIFwZ2BAjaIG+3XGi4b4JZPvKzFSuyoRKmbHUDHT133xvuH5FURSq6Va51AyQe5JvHx6i2GnOAWUUwNMay6tB6MoYsNUGRIIkyQevnS6yc9lsjoXTpKzKVchTqJoFNqgeZBV4OplMekECN7R6nF3DvDaIJbL1EZdMl9IQDpqGkn3wRJ9CCXNEoGYlg7WMKTO4kkgbkk3EXOwxZmayMrKSxI2Ubb+y3Uxa/UDHK+okrVl1ivcTtkLOq+Ug3MKe1lGowQLiYHSCtjg2hQ31VQk/lTlF7yGN577idzuDKfBPuwzsKSmSA3tep0qI6WM9B2xZkqtAllVdPlsULlQ9ViLkrq5aYkg/SLyAtUhHt2AMxw+mqGo+YrLTUHnddANrmHWWFvwhjfcbDtDMZceyVzDRJJXTTUdPal7wDus4ZjI02LMa1Vm1sFLA6pQ6W5RBa4I1EgCxuBi7K8DLtcObyNR1lR6mIn3drBhJx1Q6acuUTlkS4F2XqOeVXUQARRpOECA7NZTM9yD6Mb49htmeIUcu5ow9esBqZKRbkU7FyAArGICyTAJ6Y9jr+nxLZkXOwzOf2f5CqROXRQCCpp/dsCBG9PSdrRJAgWGM5wbwdlszFSprVRTAVkcKCAWU7SQw0kFpBMGQCTO7z7AIx1ily2qGIU9zq5YHY7gnbfGJ4NxqplU8qtTNagj8ucpjTRIdySrs8BArTLSygDSSWIx2Lg5E3RRW/s1hitOtUFKBd6hZpm40AqsAaINrzPQg6rwChloLU8zmwBzVHZ4QgSIVBJBOkQZhRvJhnVfOZqqdFLyKbSrEq/mEJNySVUAtDKsTMG4gkT43mQ1BKC8rVGCEG7AyJJLbnUytJ3meoldKY6bMDk819mz/m0U5lyiEoECrLs5M6QCZNiQpPKpv0LzPFc5S5Gy+YBZ3LtqBUhl1Npg2YswIUhRYneTh1mXH2/N3gChRbpYCpXBa89BBt+Ffgw4QDWD1GrLSQqEXy5laSezNT2QTzGRK3iTGEljUuR1LuYrKeJqKVQsxJqHQFKlb3QKBYzLXAsTN8ZGjUztXOqtFqxYszCsCFc010ghjOgKOXdgskdwMfZ8xkctQBzBy4rwCFqtpZpvchoUAlmAIA+Rxhc3xdjmQyUy1QUGuSZg1MuxB0ltXXYyO9sLHFobruNr1Gpbh9ZhGbzL0qjgNyAllUkgJqpRcy1izCQDcWE8xwYgF0zTA6dLNWLs7lSIZgHVQQVlYSRNvaIxm8xm8y/3+oK76UOoFVVF1WUAi8QQzC1+8YqpU2Y6EWo1Wov3XmezqE/eOQbIupZtbTsWdVE5Qnwo7fkMWu7G/g3NValF4zTM5r1wKa6Y1BizFbEhQSZJME3uWGrTPka68yolVmADEabXY6QrQABy33Y3IEAYyn9neaoU0amKio+uqxqkECoq16iqFJXSqQqsQpuTJ641DeKAY0GwEmIYnbYqSAdzFzA2vOKtJeQbvgnTqZwMoemLmzOUMEwAvL6zsf4Dbh2VYAeZTp6iZYqAADG9tz0/foEea4gtd6NB3NIg+YrGCHddICiPVm7GVEYfeHs+atLntUSA4HcqGBHoVYfXGhjprmnxYJL2Nqtuf7CPLeEqyVQ4zbpT85qzU1VYqF4LBgRZSdYi9mHUA4N41xGtTaKdLQkiajadMSJaFlidNhsZi0Y0D1AOovYSdz2xVmcwiAljEAn1+WHlHbbYSMm3urMnw7xMwpKlapSeoJV2JiT2ZYEGDsB0OO5niGXZhqQTAINMtcA9Au8HpB6+uGtbjdEMBdvUGFAEyxJIkAAkkTGFnjTIUc1ljSV0Us6kMFBuswBaTJ5bXgt7sccouW7nsWVJ7xKdWVJANdkJjSKgBFjHKYI1TbebTFjgLKutUOlKozrSqBHUDQ6xEMaZiUcHUGEypFuzitQDZylmBAC0mRkOoEkklSTpuFUvb/Ge2M/4q8L5bN1s05DPVq0l0aK4WIplQzIzKDBBPW0zY3McMGqb3+AOTROpSQkoarKGBlCALSLkMA09L3xJcunlGjdacaNKm2neBFlkSIABgeltR4cy6tlqdN1k0gEIco5EWHsOwtsJM2xfneCU3EAlJ6jcW/DMhemw74m+mkt4sPqrhnzRshSzGk0aoZbGahYmYMANc6YZib2IHUHHH4JWVwQ7aRsVYNOogafvVc9F2KzqHbG7zPBqtvKqatMyNYkGAYusH/47jbC+vTqzzJU1JE6QrWg+0oYmCZ26+44DlljyrHU0zFsaiMFYIjwxGptBhdNiQagLEVOgUAT6YW8epqKNVzT0lTTfUESSQ62LoxaYLKJUbybDG7zXHqAs1WmCIB1cpEkW5jeSRb3TgfiGVoVaVRWohldGB8ooCQdoII5uotG2DHqN/cqHbVHwkNLAsSWa5a+536djHx9MbvwRlBWrEllanREkMu7GwBYXA3abG22CK/8AZ9SkFc5CFrq1NSxkyF1Ajmkt06C2NJ4Z8NCjTKUkXTIYs7oGJ25gfdGx+M4HUZlNVHd/YGLZ78D/ACSgmpVzFJqgAWATAECwVWi0QY76jEnEOLcSQqFpagoH93pAUehYMZv0jrhh4goqwApoupSFa6giBMWMesED5YztTLimacsqhXlwKYJIj2JB9m49m5g7QZ58utPR+X+/5HhKNavwW0kq19TuV0AEeYQqKo9QFE7+p5RYXkjKJToorqNU3VmQ2m40qw1THUgn0GC6SNVYsgVAY0gqQFufvNMLLkadN42B0xiGaell40nzawGnU8syyCTO+lSAZ6nuTGElgadye4VkvZcAGfrEKZJLm+ohgnUkCbzEkmARBN7DAeqlRYmu40VCCPLJnWFAI0OFJJgHlk72tJsYvWZgVbVJAAHIFnrr0zsLAGPnN78LQMVqwqGmp1OS58wsQVKqBCyQQ0jTAMXJFcSSe6VfIJt1sV5bxpw4AHLLWzD1NTALTILHUxMvUIA5p6zcAbjHK3GM3mV00yKFNo0rQbXVP5gakWvI5AI0mTeynJwpBUJT1NDLKgSbydN3M6hbqT8HdPxFVNPTl007hmRZJiwBZzIMdTPe0xjqlnvjZfkgou91ZynwoZamEPl0QSWieYkk8zBZue5OPYVDh2YYcxprMEgyxn1MX9/6749iCnj8lvRy+D6Cypr1aQWizESR2gnaPl9cWJUkQ1/9d/nOAHzPr8sQ8+epx7Og8nWY3inEauRzLtRCUsuobzKG9KysyVFJ0mlrAVdK8oa15nC3iHj5q+YpMlIUwmnc6rgEkzZBBKx7RtNrgtf7ROHO9FqtKqysFCMrLTamUPdShYiTckmASbAHHy/Iq6MdUgxEi15vY9/h6TiU247nZhhHIaXNcSr1M7pqXLKQajNoVwAzDbShGqozBQCQR78a2lxvM5cUUpKxLIWqcmtQyklVJC3tA5SIEgbDGAbMs7feUkzB6FkdipEHWVpsrtCqd53J74Ly+TzGcWrTOdFBU0ilS5adJ9RYFSV0gMGWIccxnscIm5boeUFDZo+t0+LUs5lKd1Zn9oAsj6QbGA3mJMo2/XfCbJcEpvnKiK5FP7GW0lywJNUqGOvmFqa3m8EHGOyXgfMUhoFXUUmT5RKgAOBDqxEhXqQd1BG24s4X9rGaKp97UXL83l1FZSpqOUkMx1aH1HSJBCgECSS+rfcRwpbG+yOWEAqC+uHpKCylipH3rzLBASNgZEWYkAR4rwbmGptRp0mqvqUczKGZNe5FNbgKSYDMTqLE4x2a8VVqdeiiI9P7yKpK6n1IGPMeVQoV6Z8vZQSbkglovjxqlOsxpU3d4UAOFgTTlZJaYBq3sPu/8S4NqgaXewd4R4KopUKkBpfMrexA+0VTqjebJ/G5x3N/2Z1DSXRXC1URVUsNSgfdkoAdlBQxvY+7CKh4irLSpUUFJfLD6i2p2JeozE8sBRcAX6n0gmt4+zags9VYUFitNEBMXgT5m47HA9SPAfSm9wT/ANPcQQ1DRqZWuKDeXJRabU2UFy/3caSC99yxTY2wevinidOmZ4cldQistamxVXpxKvpYBzYraxE9LYXCrxHO1Vo03TIUa1STTpc9Rmbmd6lWILgBmsR7IEWGPsOSyq0qa00B0qABJk2G5J3Nrnvi7UtOl8HPrina5PjfGPGrZpqYOQrGtTcGmBUZQtgeY6ZLBpIg9rWu34D4qr1U1VqC16xbS5puQFWGYchBKpAWHfc2204+oGkCRKKd9xO8z09T8zjJcX8AUXZamXdsrUQkrouom0qJmmfVCN7ziTxrxZSOXzsTpcbp0iSmWzCgEiF8uG9Tqa/7e7A2e43kw+tnq02Y6VLUWbe3lroUmCSLXExvOL+HeFcw1HTnMyK9QGUcSpUQBErpLEEbmSd7TAGr+B6kyKpMHUAXYiRsYabg3wXhg1VCrK75A6viLKqwR8wPaUgsTTMQTzI45dtwFmw9MUZzhnmN56ijU1BQWFeogKhgygadQ3AMbfCZG4rl8xQq6ayl0iQQxE+loEgz3wLkuDZOurrUpJTAMhUktGmGOiTqMTt+uOOfSxUtmXjJtXRoKbGqC6OVKtymlVSTEgMYPstPst3EgHDXhfE64A1Qd9yJjudukSAbYyeUC5Z3opSHl3KCmx1EFjpDkyQ0HVYCTAsCRiLce0sTUpVVRNSoKbEaKYjSxGmGqEzLHuo6EmT6ecbcX/6Nqtbo0nDMxVpVnYFSKr6nB0zZYhSpJm4N9XQWw0yecytSqcylXmdRSbmXS4UtyGZBKsz+zeSQe2MTR8UZSWdxVpvzQKiyvKQOUC8kwN+29jglOK5Wo2iioquBqimNOkGN9cKoMiRM74RSyw7M3tkbE8ZQ1V1ZimtNlBVGWGJOzCpq0lSLxHUX6YtrcOy9UGUpECdXKpPz3F74y1fOjLlVZtJYEKFkkdiSBHuAEb3xJuP1QNaVkZdr7xPtEag0C49fpjLK3yjaV2Y1PhPLSGVmVQIhXbTFuht0G3r0MY5/6at93mY1GZIViRvAFgBttf44zvEMzmGcqpby3HsmtDWsQDMPcgfh9ZtKNOAVAlSCUCmCpTbVc6Tq1gzYz1O3XGtPsH/s+gZbgCD267VAbABtJ1KSbFCOkgr6b4JNDLU2VAtIO1xYS2kbmNyN74+bfZwqp5l6g2IXUyGCJ5AdJI3JMEaT1xRSyoqaX06BTJRWXUWgGWPIS15uQAZ74X7I33PqbZSkW1lUJW86RY25rixjrbYfBbx40KI11RGox92IcmCNRIN4XVPbe0Y+d1c1mnUo9bzBoaIIVjJ39qoNI9RMAiLggPP5l1oxXIr5dFViKtWWBnTqGkA2kkAiSNrjBq9n+/yNrSPoGSy+SrItRWd1NxrqNP8A8jI/rpgvNcQy2VQTqCtBEFjJMkQ0wSYJgHHzXgupU+5NUU9DOqrTZixmYVNfmu8sGsANMsZEkeo1zXDgGp5zFtJKFRH4ZZ5UkGdvaABuJA3oSsDzJI2OY8VZcFS1EzJCmoVJBPUMSTfrEwF+GF3E/E5amUoaKRI+7bSdImw1Hy9EzHKJJwhTJ5mszHy6VIWA1ISwBPMe3RgB+4uuz2WzFNTR8imy3KmGgXi8XJvO8y3WZFl0U+Wif1fZMcDjFZmZpdZMQHBA02NrATY9f55hMuVzxHKqjpGgmQCeaWAM9/getvYZdBLwD6p+T7E4N/ffHqqxcyPgdz09T6DAz1RqYT+I2+P0x01htb4/pfHq0eZZalIsdTSOynp3J/xdPQT3OPkHiPKtl81UWsBo3pVLjUhOzNzKCvsXUCQTIJv9ZavEX39J/o4yHj/iyeWtLyTWq6tYJ1LoAMMwdbqxBIHTuCLGeSFx3Ojp8jjPYx6VAANwbQsKJG+oEmD/AJWYmbYMyvEawIGrUGtFXYjS43gkKBVq7R7bGJOFtPKhtRytSNi1KqUpPfsT9xWO/RGuLdo1aj0Dpq0vJa9qiGmCJvZw9Nge4IB7RjjeNp7HqLKpLcZpmarE6qK62DXWBzHzAbHl5WbURESoGxMscpxOmjrXRfKqBGCMv4Q3nkAAj8PnJ7/LP5zCEcTrFZCr+GHClo2JOoVoBJknlvpWcey2daLuAd4FKAvoAEMgbC5t88CTa4BGKfKG1TPhEqlKrw7Go63Clz1YhDJAjfqB78A5PiawSwINjyzAJUNtEQC/YbTNxEGzRKldW4IOmkSYM9DSxD7U028z3ikg6AfijthLbW5RKKexc3EF1KYD6nVQG6TJuZmAFJ2wVRqVGZbqtNaqarDTbmI5gCYAFo9pk35oy/FfFFYclKpUXSbtrvPYaQNj1v6QN6comYz70qBd6jO1y19KrdnJm4AaZNzHUkY6MWKmmznzZ7TS4PungTKVGzD12VvKFMLSJBCnUFJcAxJiRqAIIYCbY3erGTyNQ01VUDwihRc7AQPoMGpxGr09wmf3x3yxybts8n1VwkaDXiD1e2AqTVCJZh7gP9cRLN3B+OFUDOYcKuOmrgBanr+v8Y41SBc/TDaAawyrSQmSoJiJI6dvrhZX4ZQHMKSK1hqVYNz3G/xxYKo6k/H9McqVpAgdR+oxvSXcHqNcMBzHh2ixJIYExJDteLbEkD5YXcU8M09KBCwIVh6tJMS1jsYnsMP6lTfV+n83wNWrbXsJj3/K2N6UfA3rz8ivL8EWnSVSCzqvtMzyT31bxNttumFdTgAIgogkbzNzuLqCbdbY0pZYsR/XwxBq1thh/ST7CLLJdzJU/CSoQSrMwAh1JkQZtqPe+/T5nUuH1HZUcuaanWS4DXBFuaZYgadUSF1QRMFyXxMN3+gnC/Tw8DfUyqhNn+Ckuq0mSnl21edTWmg12TTqJQlrq3YidzsV/iOgamayqk1lCUnjQwZHC6R96eUhgSCN53tjRkk7T8jiLpe4EgETF7xPT0HywJdLBhXVT7mVrZ56LsWoO4YsKZDGWBBIU7C56id4jaaA9Q09TIiBg8BVli4BADFyFEmTADQBcTGNwlPv9RA/W/yxX5KD8U/Et3/NNjcYh9BiTsb6qRgqlDMhR5dOnTVdMkqNwQJFyFAAgQCQdzj2S8PPUzCGpU1U6clk5gZKhQI/IG1Ebgjcmb7fN0KbppZTFja2xkEGe4GKcjk1ogikIB6MzMB7gxIX/KBikOkxxdpCvqJNC7iYpCnr0tUCOtHSpuGaoiaQzkCQWG5i0TvgeqWR6CrQ9skE1aiLZEYg/dmpJ9kAn0G5kNszlxp02ClxUIseYOHmNp1CffOIGmDBLMSO1txEWj+hi2gnr8iPiFWpT+0aEq+atLUrmoGSXNQABJCQCgsVm4t3MzNGp51IBlIYNqmj20xJ123It3wZUyykEaTexN569ficcKAfh2HWTv78DSbWinIVSyK7KFLAmBeBNvjpifWcexY7aRA+mPYNCnczWGt9xDN0Pc9hiDZpTOlp22EA27xijiFan5lQGkG533JP4jjnn25Vj0AH7gnCpDtoWeIs/VWnyAiZB0wxiLyxgD5HGF3MEOJO8ahP+W3xOPo+cfUPywZ5QL/Ej64zH/EmnZjHZo//AJzbrbEckXZ1YJKqQmagI2Y+4D17tgzJcQenypWYCPY1aluIPKxI+EYLqlGF9UnYBjf09j9xjjZdTGpWIPy+Wn98S0l9QLU8tv73K0XvOoIabH/NSKkz6z3jvKpkcqQI+10b3FOorqBa/MoY9be734Jy+RpxZTA/ITHyItfF9PIA7K8eqkn5jA0h1GczXC0O2arr6tSLfXUJ+WBW8Oo22cW+00iJHezE41TZaIPlMfWCZ+O5xKpkgyMVomSDYyJt682DQNXyIcpwDhtN1WpXrZs6gIopopgHeWMyB3U/DG98IcJy9Co9Og1RGqLqJcoWjbQNAWVBvcXnrGMZQyhWIpvErENPuEKb+7fGzoq7Zqk605ErqJJBW5BPMQJA6RPzxWGzI5FcWjbZXJQZZqh7zF/jvhokWgfLfA1GmSLExiYy0i5Ajv8A7Yu3Zxotdm/xYhoc+7EqIUbspP8A1CP69+K8zUEcon/pNvoIwEFoh5Dyevx/nriX2b8zR8sBPmyOrD3n+cBHMnqZPvxRJiNoc+Wv57f5Y+rYh5lMW1T7o/bCcVp6fTFms9BP9dsNpF1B9Wuv+L5x+2Axn6ZcooJYQCO0gkXIAOwHLJlltcYoLsTEGT+uFue4OtQMCpGv2h+FuvOv4hPS174ElJL2j43Fv3D85kDoB7xf6DETxHt9B/tjLJTzWXRzpbMySRzFikkTNvMCte0uFKz7nWmwNgSAYkEgkbT1I2wIS1cqg5IaeHaCDmzfdvfjhrsegHwwI1SNwR6Yn9p9PmZxR0SovNZha49AIxzUSPxT2g/7YENdhtp32gYi2ZqH8Z9I1YVyGUQ80n3CEW3Jgf7/ABx4Uys3AI32M/OML3LEcxc+8n/X9sSpvtFv67xGFtjaRgrE7T/lB/aTi0UNW7x/1Aj6thazExc2Haf0/wBMQrFQN47SsT67X+mA2bSMK1BEPM0/9IJHz/3wNUroJIV7dbD9pv64WPWHQA/1vYj64GeqNtvh/rfAsNDGvmeyke/A75ojovynAJrDsx9w/wB5xQ+YA6H4nGs2kOq5knePl/GOYWZjPRAAHvE/vjuANpGnEa486qJIIqVP/JuwxSa87W9wP8nFXFT/AO4q/wD3an/mcRo1TMTgKWxnELSxsu3f/UziVTX1WR2kQZi/9d8Ueew644a7GZY4Ngo7ksn95UadBDDTzvEaV3jl31YYVwpBBqTEWVuaQQe4/XCDLjVUqkljJAI1HTZVjlnTPrGGFFyogWHYbYVBldhLZeTNOtUQ9jLD5eYB+pvgQ1OUMUqNuLgKLEgnlJ7SJmxGJGu0b/1/Qxfw5dKHTIhjsfUnAcUMsjSFVWuCwJpAxYfec31BtFtviMWpnVAnyQpuNTMSB6nlg/r+mB+JmKjb747RqE2JJA2BvtfriLdHUlasGzbVVGqnVpBdifLQkT0BINrxAx1c4SJQzaNXmtMCZiwG/wBZx7JCzr+EFgB6amtgfhSybydQ1G53jf02G2HhvyCW3Bv+F50mjTOueU3LMZvHTBS50jqfgW+sthRwcwjKIgOwAj0n9cFUap3t8h/GOhNUcUk0w2pnGIuxM/D95xQWneT8z++IfaGsdRB9Lfpitqp74KkhKYV5Y7H/AExYQn5WPf3/APcQcACofrieDqNQcjU9yp+Bt+lsd+1U+ixHXt8dQJwsbHFbBsAd9tPS31/XFT1p3JJ9f98CtUJFzitm2/rvja0g6WEljMjof63xRUpk9PlfFrKIHv8A2GKa9j8sK5WNGJxahXbr2P8AGJirO+kfMfoCMUMMRYXwHIfSXjT+b6H+J+mOP6T7/wCrjFRFj/XbEEwLDpLfNJ/F9MVVXa9z63A/fHabSb/pgPOdMDUBIvNYRJPwvgd84o6/T/XAFZsB1XOBqG0jL7SWkLeASetvj7xjxy1czpViJIMEbgle8C4Py7YUE2JxymLD341h0hmay9VbsrQIEkjrEbH1GBc1TqU41hlDbT12/kfPHvLBxYMupNxPxOMHSAmucew94dwuk5hlmxPtN39Dj2DaDR//2Q=="/>
          <p:cNvSpPr>
            <a:spLocks noChangeAspect="1" noChangeArrowheads="1"/>
          </p:cNvSpPr>
          <p:nvPr/>
        </p:nvSpPr>
        <p:spPr bwMode="auto">
          <a:xfrm>
            <a:off x="27305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4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815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u="sng" dirty="0" smtClean="0"/>
              <a:t>Iron and Furs in the Middle Colonies</a:t>
            </a:r>
            <a:endParaRPr lang="en-US" sz="2400" dirty="0" smtClean="0"/>
          </a:p>
          <a:p>
            <a:r>
              <a:rPr lang="en-US" sz="2400" dirty="0" smtClean="0"/>
              <a:t>The colonists in the </a:t>
            </a:r>
            <a:r>
              <a:rPr lang="en-US" sz="2400" dirty="0" smtClean="0">
                <a:solidFill>
                  <a:srgbClr val="FF0000"/>
                </a:solidFill>
              </a:rPr>
              <a:t>Middle Colonies </a:t>
            </a:r>
            <a:r>
              <a:rPr lang="en-US" sz="2400" dirty="0" smtClean="0"/>
              <a:t>had a very good relationship with the Native Americans.  This helped the </a:t>
            </a:r>
            <a:r>
              <a:rPr lang="en-US" sz="2400" dirty="0" smtClean="0">
                <a:solidFill>
                  <a:srgbClr val="FF0000"/>
                </a:solidFill>
              </a:rPr>
              <a:t>colonists</a:t>
            </a:r>
            <a:r>
              <a:rPr lang="en-US" sz="2400" dirty="0" smtClean="0"/>
              <a:t> develop a fur trade with Europe.</a:t>
            </a:r>
            <a:endParaRPr lang="en-US" sz="4000" i="1" u="sng" dirty="0"/>
          </a:p>
        </p:txBody>
      </p:sp>
      <p:pic>
        <p:nvPicPr>
          <p:cNvPr id="2050" name="Picture 2" descr="https://encrypted-tbn3.gstatic.com/images?q=tbn:ANd9GcSPEbtb2n55lvF-hhUWpVfcv1XerUnKQgYOr4648DGDJ9fs-2dN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06" y="2895600"/>
            <a:ext cx="4220588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48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6002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Middle colonies also had several </a:t>
            </a:r>
            <a:r>
              <a:rPr lang="en-US" sz="2400" dirty="0" smtClean="0">
                <a:solidFill>
                  <a:srgbClr val="FF0000"/>
                </a:solidFill>
              </a:rPr>
              <a:t>iron</a:t>
            </a:r>
            <a:r>
              <a:rPr lang="en-US" sz="2400" dirty="0" smtClean="0"/>
              <a:t> furnaces.  </a:t>
            </a:r>
            <a:r>
              <a:rPr lang="en-US" sz="2400" dirty="0" smtClean="0">
                <a:solidFill>
                  <a:srgbClr val="FF0000"/>
                </a:solidFill>
              </a:rPr>
              <a:t>Furnaces</a:t>
            </a:r>
            <a:r>
              <a:rPr lang="en-US" sz="2400" dirty="0" smtClean="0"/>
              <a:t> were used to melt iron ore into bars that could be shaped into pots and </a:t>
            </a:r>
            <a:r>
              <a:rPr lang="en-US" sz="2400" dirty="0" smtClean="0">
                <a:solidFill>
                  <a:srgbClr val="FF0000"/>
                </a:solidFill>
              </a:rPr>
              <a:t>tools</a:t>
            </a:r>
            <a:r>
              <a:rPr lang="en-US" sz="2400" dirty="0" smtClean="0"/>
              <a:t>.  Both </a:t>
            </a:r>
            <a:r>
              <a:rPr lang="en-US" sz="2400" dirty="0" smtClean="0">
                <a:solidFill>
                  <a:srgbClr val="FF0000"/>
                </a:solidFill>
              </a:rPr>
              <a:t>fur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iron</a:t>
            </a:r>
            <a:r>
              <a:rPr lang="en-US" sz="2400" dirty="0" smtClean="0"/>
              <a:t> helped to vary the economy in the Middle colonies.</a:t>
            </a:r>
            <a:endParaRPr lang="en-US" sz="2400" dirty="0"/>
          </a:p>
        </p:txBody>
      </p:sp>
      <p:pic>
        <p:nvPicPr>
          <p:cNvPr id="4100" name="Picture 4" descr="https://encrypted-tbn1.gstatic.com/images?q=tbn:ANd9GcSYY1xsV0wP54mmTTf9UZpkZo_xM9DVzoAOw1N7162mDkFz9xQj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2" y="457200"/>
            <a:ext cx="6793035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data:image/jpeg;base64,/9j/4AAQSkZJRgABAQAAAQABAAD/2wCEAAkGBxQSEhUUEhQWFhUXFxsXGRYYFxoaHRccGx0fHBodHyAbHSogGRsmHR0dITEhJykrLi4uGyAzODMuNygtLisBCgoKBQUFDgUFDisZExkrKysrKysrKysrKysrKysrKysrKysrKysrKysrKysrKysrKysrKysrKysrKysrKysrK//AABEIAMMBAgMBIgACEQEDEQH/xAAcAAABBAMBAAAAAAAAAAAAAAAAAwQFBgECBwj/xABAEAACAQMDAgQEAwYFAgUFAAABAhEDEiEABDEFQQYTIlEyYXGBFEKRByNScqGxM2LB0fAVkhYkU4LxNHOz0uH/xAAUAQEAAAAAAAAAAAAAAAAAAAAA/8QAFBEBAAAAAAAAAAAAAAAAAAAAAP/aAAwDAQACEQMRAD8A7jo0aNAaNGjQB03asfYD6sP9NONJVqluYJnAAEk/7fU40CDU7viqGO4AAUj+p/rrH4dOUFv+ZYXH9mH1B1rc7OSLYXBUzBbH5vkO8R6vcazut7avqFvMSVN0dlAMsT2Ef7aBlvqzU3R48wAMpsi+1oM2z6oKrxnJxjK2039NptBB5YWMD94GD9dO9ptrUAY+qPURjJ5gCIzrFTYK0X+uOL1Ux/SdAmN2pytzD3VSR+owfpqN6nv6rEUtqjFj8dQrAoj39cBmPYZ9/q/q0twYCNSpKMGENS4fKSopx/7tO9pthTESWJMszRLH3MY+UDAAAGBoKsvSN/V9FeuEpjhqRIqMf8xW0foFwcic6a7/AML71laiNwK9GphjVZlZODK2qTMjiYydXkazoOVeKNl1J0p0W24rFCYqJm8YgMWNonBJMHHz0+6d4u3G2YUd5T8u1RYrrLVAOYqIShYAYFuYgkHJ6MTqD8V9BXfULZsdTdTqR8LA4+cGB/Q9tA53G7SraoIZXUOM4YEi0/5lkif5hqTGqP0Xp9XZhFrU1dLg2D6abCSWXmCZmDaJXHM6uu3rB1DDg6BTRo0aA0aYbPqqVatSmknywsv+Uli3pHuRbJ/mGlxu1N0EMVmQCJEffGgT3iQGc1GVQCSBGIHvyB9M/PUb0jptaweawRmAvKQSTA4kQg7R6sd9PEdq6r6LKbBWIYi9gQGttEhZmCZ7ERmQ/pVAwBBkESDoEV24ReWJxknJjgYgD6CB+p051q/HvpLa7gPI4I5B+pg/0/UEcg6BW7MawrST8sT8+/8AprWvQDRkgjuDB+Y+h1uiACBoNtGjRoDRo0aA0aNGgNJV2+EfxGP6E/6aV1hh76DOtXcDn/50klZiYC+n+LkH37zP9NKq4OZ7x95j++NBhSe4jWXWREkfMa20aBosj0U+FwWOY7/+5vc/PvxpajQC55J5Y8n/AJ7caUjWdAaNGjQGsMNZ1gDQZGka+5VPiYCeB3P0AyT8hretUCqWPABJ+2dJbSlAk/E2WPzPb6DgfTQM95ufNSxFeKhsutZQB+eSRcvpBAMRMCdSY0azoMEaANZOq51Tql5pinVppRlXeqHBdrWB8tVGQWiCTwCcTwEn1DqAp4gzH6/T2+p/rqt9R3LV1al5pXMTTUEiMFBLZbnJ+/trXf79WrO7n/DBtwRPPJgi2AQTBIk5GdV/pFepUrs1GkTcpYpFoooIEKgINxJ7cCSNBZ9zVXY7RxtaeQCSXJlj3YlQfV7THsNQ3hva19x66iVKVNp82pUHll1PKqDBAOBMRHB95Wh1GqW8vceXScKj06IOXYTaD2ChlmFJOBMDDTnS+tJWd6JhaqCWTJBHBKkqLwDiY9vfQSNStaRIwcT7HsD9f7wO+o/a1TQdqdQ+gy1Nz2BPqRj2tJEE8hgORpYU/LYJzSeVUHNpgm3+QgGB2iOCAI/xDXekiOnqCOVcMPiVhbGcmCVPebdBPs0CTqI6FvRUessiUbsZgEtg+zB7xHsB76dQFooKjQAFBPvxj78H76qtDqQp7uoaZksbDSgeuoZqgzgzFQLyQLfloLxo0ltlYKocgtAuIEAmMkDsJ0roDRo0aA0aNGgNGjRoDSO54GCROQOY/wBfp7aW1gnQaJUB4P276bbUQzLyFdmn2uhs/d2j5Aa13JZiPyqM8i5iOAP4R7nntrctYpCgTBPyHzPy/qf10DsHWdIbVIAOZI78++fbk6R6n1Wjt0Z6rhQoLHuYAJMAZPB40GN/1SnRZEdvXUJCIMs9ouaB7AckwOByROvSetUdyGNF5tNrKysjKR7q4DD9Ncy6r0Hc9Q3r138xKLOtCmGeypSQqlRyLQwVSFYQSCxqAGIjVp8IqNxVFdRTsoBqSvRuCVTwMMJhFuHJEuYmBoLpo0aNAaNGjQIb5C1NwpAYqwBPAJBg6Q6buw9Om1rIGAtVgJ+GexPaf01t1aoFpPd3FvMZb0jJ4551jpVY1KSO6hSQDAMjjkfLQPCY1pTrAzE49wR/caK9S0TE8fpOf050w2/U1ewFSGZnAHMFGtnHYnA0CXiHxDR2lO6u9gMqGKkiY/T9YB41zvw4KNRlp7c+cohblU2jBJuZZj5DA4EZjU5vul7ivv6hP7xaYV0Sow8tC2EJAEyLWx6uQYF2l9x4Cd2Ljd1UdokKSAIMwCpBIyRBmRAxGgjOv9WKM1Or5a0Up3FT6RWy1idi9wWbVERIJMxqX8BdLripU3W4W1qqqokFSwAEGyfQMd8ksxIGNTvSfDtGhBALP+aq5udzMyWMtHssxnUxoI7rPR6W5VRVWSjB0cYZGHdTyvsfcEjVZ3Hmbfy6iohqJetSqU9dQBgbO0XKBDf097vph1HY+YGi2SuJEww4PP2PuNAn1yvG2aohBChagPyBDEj/ANsnSe+29KtSRrwy3I6NN3YAWlTOfcHMnkEjTTwXvzUotSbFSjUZGU8gFi1P7WEfpwOBEdJdHfc7VJpPTqVaiokCRcQpTsFliCcZjiNBYN7sGrtRZKttOmGawJNz48tpnCrkx3ke2oze0a6u/lUERqgUebgktMQMz8GTjEOZGNTPRah9SEFbCRaSJGcHH8Qlj/NjGniq17EkWWqAsZBBa4z7EFf0PvoFlEaLtNl3Vxa3ISQR3uiYE44IMz3Gq54r8QKl1EqWEANaQCS35cg/IkfMfPQWehuFebTMRntn/n9RrO4ohxEkEGQQYII/53xpHptCxciC0GPb0gR9cSfmTrJ3UVLDIn4cHMAEmeO8R8joF1nAPtz8/prfTfaVSwuIieB8vf75P0jTjQGjRo0Bpp1RQaZDKGBKi1uCbhH3nI+YHGneo3q0lqaxIJJJgtbBXMAZMExOJidAn06gqD0gFzJDGTCk4E5wOwBgx9TqR8gTJkn5kx9Y4n5xooKIx/w/66V0GI1WdrWdaVR6gW569Yc9hUanRUgj4WRVXHc/Uiz6p2yrl9pKi6WuBAJuRIeVgZmMH3b3xoNup1xWo+UoqoXb0PTBQyjgLBiCQgB5g2x3068ObxQKQpAihV8zy1ZSGRgSTM8hvUf0iQcI/jaNOmqvUHoNt8gesCLVBwXxEcg/TWembpqtClWUKIXzoHdSzER8ys/92gtWjWBrOg1qAxgx9p1lRrOjQMusUw1OCQPUsErcAbhEicr7/Kdb7SiU9OAgACgf/wB0vWS4QeDyCJkdxn31voDTZdqiFnAAJkziBySf1JJOnOmvUdv5tNkJIDYMDt3H0IxoKLu/E27ofv4FWlfYQyiktQnAsMXIxjFxdcgEiZFj8OeL6G88sLfTeonmKlRYJAJDQQSpZSCCs3DuBpj4s6/sqG2q0qqs6BGBRELfPvAJE3TOACTxql+HN5fX29qFUp1jWWq3Hl1QqkZ4lSxz2OYOg7Ho1idV3rvRd5VYmhv2ooeU8lGj+Vhay/ck/PQONz1sxVZCgSkSpZ5N5UAvbHYE2z7q2MSdPB/iZOo0DVRWS1zTdW7MsEwfzCCDOPmAca5pQ8MbgmrSd0LUg0bhaoYK17KoNEr6sLLFzIDHJgTA+Gem9S3e5qbalX/CWzUcqjopyFLKii3zJjMrODJ0HW+r7Rkdd7tmWmfLtdSBDAtdBB5e7HIM98nS/T+nqK6VajXVss9qqFSoyIpWfiAKlYXvEnT2t0hrQqtcAVYh5y6RDXKZUkgEyCCZMZMp7Hco7WtctWi5LiTyZUMTaodWBxj2jjQPqdSGZ2lF+GGPJBOfaCMg+0zxpl06u71AS8r5YaPctJgx3AzPBuWBpbe7lbjNRQEALCAWQsYzyAGBIyOAftGb2m7VlWmGWpLutZSWp+h5sq4AWQ1oAk5MYB0Dnanykp06iuqQFFSYYQFVbypkcmS0iRHtph4a8N0VqfiYqOz+tPMuIQHNxDmfNYkk/wAPAC947xrut4q7emKdMtWeD5ZZvKNygPlQHRZBaYksMQJ1e6FEIoVRAAgDQZdTiDHv/tpn1el6CwJVlVoIE/EIgiPhmJiDjkaf60rVAoJPAzoGexVi7OQV/JBgH0nBgEgDkjMkP2gaf6R2qEAyZJZjPHfH6CB9tLaA0aNGg1ZgOdRNfqlIslyva1wDQQDxIgZIJA/+CdR1HrIruKYmEADe5dlHflSoM9zJ+ml9l1BULBhUYBiUVKbGADx6VjGInGgmOnboVEkI6drXQof0PbTrUNV3XmQ4SshXIIKGRiRCuwYH5jviDpHpniIFxRrgpUJIRipVasfwzw3uvv3PYJbqTqtGoWaxQjEv/CADLfYZ1z/9nvUae529MqanpJlbVikzMHAWQYUXmGOSE9hmV/a5Vqf9OqU6QN1dlo45CmWfAyRapBjMHg8GhdG6PutlXKU93QpCsik0nuqeYrMQltoh3ulYU9zyDJCz1P2fjc9Tq7itVLUAvophjNzrDMDMIB6oKwZziAdSHh2iNuF2O4dS1NRTpKwNPzKa3BXm6KhItBjIP5ROkD4lp+YKdNS1c05FKkHXzJIBuIgYInExxOSDIb7plWurUq1Fq1MwVD+UAvf4nDVAeOASCOfYLCOoojFKjKtokNcIIETMn0kEjB7EGTmHyuCJBx765l4m6s+0ahRr7Usa7MlMpuSZMQZJUBR6yTjPOY1LdA8OVH27LUNNUqXDKXVFBFpKt6bJILrKkrdmToLzqL651lduvZqh+GnMT82P5EHdj9pMA1vxJ43SmClFvSpKPXlWtKkqQFumQwILtCj59qls981cVHppWq0y5DGXq02IiCXXJzI+EqMzMA6C0dO8WNT8w7u+oFJU1KQNl5gqiAHPNob3GSNWLo3ija7hbkqqrE2Gm7BXDdhaTk5xEzOqZ4Y6LRqLFcS7SRLhiDcLoWpkcgQRI9udTFPwjtkLeUalP4UhaTYKwZa0ZJgG7HvnQWyv1Ckhh6iKfYsAf0nUZ1PqVKnTqqjohABMMikl4OJIBYgjOJuGdRR6QXpNNStPnAP+6cM0OQcDMEkEP2UTGlKnhGkUam3oQqJNMKuAHBEkQM1TGOF0FM8Y9DWnQ9KvVLOHZzczthg5vDlqagMQRxDNIgyI7wX4j3DN5SWlaYPmVPLJQKRI82wEAk3fCFgHPfV8HgGmS/8A5muoZywVWUWBjJANpOYE/MalPD23SgvkeXTpVEHqFNAi1BwKigdj3EkqcE8Eg26f1BL/ACr329UfkLXI4jBp3yCn8sRwYOpgbuomHAqTwafpJPta7Rx3u+w1EdX6QpWx6fm0JuWBL7dh3UD1FPYL6lOACPhgN4zbagwp7pqlNc08CoyrK3KXibQJwc4HtGgceJel1K+8UqTtWqUKlMVECOatsNZUNt1PBaCjSfVkQJddG2FO4O71i/lUittVlApv6VUGnaSFaZBxwYBOqgPGtShWpCoTXBDGk80mtb1BpRSrEAYuJAwOJMTPRalXcVP3dM00p0lREZ0EqCeVUkq7TMFhAIHMnQX3plRgz02YvbayueSjzAPuwKkT3Fp5nTfqNOoK9NlIsIKsvctK2kTiApefvzMa16bVcVFNVQr1acECPS1MlguCRcUcnGPQYxrHXzD7dh2dge2GW3tmLivY6B31Oijpmy8ghGbs0HjvHf6TqE2WxNFWDOEKVVtqvC3koAB6SL0uLD1GfeY088RVJSk4BMVFtEkSc85AKxPuO/bTnZ1iUDLUFVDI7GHvyvb3K54tGOdAy6juDanmuVdvLVkpJda03OA/scDOLZwbtTe1oMpe6oWBaVBA9A9h3P31Q23LJ1TbbOU8plLHbrLKgRCykkwLroIAHAzromgQ3VRxFi3e+Rj55if102jzpVj8JFyWoc8g5ugf7ac7vcimJbiQJiQCcCe8T37d8aaUqVRiCzFGHxBQSpxiC3MczH9tA/pUwogf3nW+tbu2ttAaNGjQVXpeximpYKSVFwPBPucZPef99Pqe3RjcFFwFocj1W4MfxR3j76jtrvwgUM6hrQYJAweI9MxAPPsdOE6uvmFWOBm4A9uZie84x98wEosSJ5JwD3Ikzxzz+mkU6aouIEFhBnIxwY4Jj3nsNMev7Ks9K3auKLEm5+IEH27loEgggEwRrTo1KtQLIzVKytDKb1qCmeCJZg5UkT8jPAwAjfHvS6z7Jqa1Wy1KDAlDeqyCWn8x5n7do3a+Gqe33VSuBJobEMjEzYx8xQROZhcdhLxE6lP2kdRFPaihAerumFAABuDl2hZYQMAiYZl1H7+rUdupU7SlMbWlt/Mx8b3QAZglEqpPzPbuEd0Hw0tF9nvVrEhnppUVmBN7RSABHYP+XtJ9tX3xt1EbfY7irdaRTIU/529KDBHLEDnvqu7HpXlbHbDJitQqFQB6WLKGODAh5cx3nVp8T9ETe7apt6hgOBnmCCGUx3EgYx9tBxml08pvdnTqEs7t5onzIAPmt+7L8g3qpPPoXV63fidDSSirNNmVT4mgcnutP5RLQfy/FWur9NO23FFdzvfNqUFlQiGmUplWUJcHLZABLY4yTdcIo7kkGAjoHAuVlQrkkAiVWYBxdn5caDD1F3DeWDTQhT+7zRqKhiQLhaxPEgkRmNWzw50c0iq1WJY5sPNNS4anbY6kEgZYLyoxgTFdLoMEgPuUQkn9+i1ApgAWlFBBLHvgBSAQTqR6R5JfzQpm8UQwqMgZ2ZFRmA9QIeIBPBJHMaCzUqrgfvAR8IIZ1K3NHJq07hBnuRx763Wh8RRKZmCuKGWBMyylTyAPlB04O0qK1qmuKeSSr0WtYm7PmSxU59+fbSNPaO1MBjuPMDhyjrRMesMYKqJScRIJAjQOUuamCQGhypJSn+VoOS5H+XnmfrpclyxVjYzKrEDywYgA5gloaQPqNIHbKy3eu0FrgtOkFY8G4EEGI5nGfnpfZba28AVfWwIkUhaAqqbQCLV9InvOQONA7pbtWsKtcGbBWTi0kTEW8d5zH2N9tQygs0Mp9NTAKE/0g4BHcc61DSc4slCTUjm09uTABkxz8zpRXjIKgMZAUFpnJOPfOY76Brst7czU3FtROQJhhj1LPIyJHIJ+YJezpt1PbhwBfa6TURoBYECJiJK5ggZIMd9J7fqKlCakIykK45Ct2zGVOCG7gjQVvx50pa1XamFvBqKhI7mwx9CqsDp3sNtTWjiPMNlQtAlrFFUZj1JdP6kakOt7Y1bRSqeXUWXVrZWARIJiBmPeI4IkHgG+8Uw7Fnc2u1tKkxFG0EAW3k2AhQ3pUfbgB2OrUK1iw+IU6bSf/VF6CP4ixphSOSLtWDq9NKrKGmaUPEAgFzHPY2hhPYNJxg8t8MeNKLNRq/hhTNOr+8qBqtUwQysWY0wq4cvIJmPeY7HUoKA7AD1EO08GABn5Qo+mgbdU2yVaapbILKAw/J/mB+kifmORqA6w1ekaY2qlKFMikySBAMWMigiQBkgkTx76suwX9yop+n0+kke/Bj58x/bUX1DpiUqOG9QYVXLuT5kEF7v4vkIgYiNBVU2jp1qjWe2XJosFB9BFKqxbIGHIU8ZM8xOul6h99QNby7Ra9KotQA9wJED2kY+WdTGgR3FIGCS3pzCkifsOfpqvbik1aqpWo/lssIgd04+JzMMSAx7mfTEEZn91SclSj22mSCshxEQcgjOZB7d+NJbegVQ3hSQDnGQeZhQBMCYGdArtNstNQqzHaSWMSTEnMCTGnGm+32wBvOXIgt/oJ4X5frJzpxoDRo0aCobdiEBAJwIzPsRIJGMEYJxntrTebOqwKJlXIIqCCoCx6SGMk3cMPy4xA1M0lAggCYA+32GkOq9QNNqNNLfMrvYhbgQpZjEyxtBgaBz0mm4pxV7EhZybB8N3Iu7nT+NNm6axH/1FUH3ApD+9M61/A1lHo3Bb/wC7TVv/AMdkf10FC/aNtKz77Z/hXisVcnE+UiZNRTcACbihH5sfwyIPoW8q0+m7rcV2WmH3FEhiSF9AX1YuK3FVj04kAYiJ3q3VgN9VvJWoy09qtiuwBJqeY6tZ8SqTgDnHcxIdJ2CV6VVFtNOruNx5YhSLQrohHyErE/p30FM6T4qdAmxIasKoZRCupKNTC0whdVvN7E3AZtkEkgHrHVOqHabPzaxF6ooPJBqEAdskXZx2nTDodSnuKu1rhTKbesktyjFqAYfzemJ+vvqnftb66Xqjao4UU4Zz6Wl2WYI5UKhBnB9ZI+E6Cm9f6nUq1DUDFbmzYwqVW4+JcgsQDHAjAgQNIdLZlKMElfhNQ0xfElpLNag9KnBLRJidK7TcKVtZVLTyJCwDIyQWc3QSIKy2IjThunMSYeWqAi14ppHaYgHnFxPfGgl9puzVQrRrOQpEG5lQ1BnllsYAmIntx31O0lqMVdvKqcq3mUA4AWZ7wM4n2Hy1WOk71gQGqMqrAMVVa4z6SDj0nm2cz8zqx0kYllAY4FQeiJIM5tDx6hoLBtLglr0dsLFAbNj1oUcKF9MsfnkakCpDQLPMYNDDcVQAqsCAR7gMPrk6i+m7lmK1WlvgRlNIkJBJJAFKZBJGD2E6md1SkGiK0ebeQ9k2kkGPi5gmB7KdAmEU03LJFC0mBuKkklmLk5AtMg/czp0EVagNa2Ga2kTVcmCkkG4xJKsRHaPbUbsek06d5EOVBDK1IkufiBFzYnIGn+wRKIWyCKjsQRRIsuBcz3CzIE8SBoF0QUyEZUvtB8zy8OZIjGZwCR8xGtlq3ogFwVs1FYWlFdSc3CRBxH1HbQiiPKPmOpDNfaRBukAEAREyDM41vY5830AORarNEMsSoMGYBZhx76BzT9NxYgLOCTn5zJjn29+NRXValORXUo6qAKoEMGpAzJ7E0z6/cC730vXp481hTVAjB7zeCGAyTGQIPeIJ+UVfeMdrWp1qhp1A7NDKJUKT8ILXN8OQAwXHYRoIn9rXi7yE/B7YjzqqfvGBxRpHnjhmEx7DPtPEGKlTSQ3Swgxjjt35jPsDHJ1cfGXSBtd3Udrmp1AKlC+YtcwFYtPwH0Fey2t3Gqlt+nVJWq/qoeaaXm8LUYAtAxmQO4gTnuNBb/DWyZdsrgklrlpoSoUoBcpcAG0kFhMSS33PoZQoREdhwB6iPVA/rrgVBns2rTmrerkRhrw1M4zPpYAHsfqT37cUibbTlSDyQD8jHOgN8XKxTIDyInj5zg9gdM+rUg6MCvmQsNTIBkTM+nPKgwDm3iY06rbkgwygDMkkwAByTbA+hI1khyymAF7iZmeO3b6/6EA16ajqrIDein0NIJIk+hic3AQM/KTM60p+I6JYqxs9flgti5v4c8H5H5+zQ+ok2zYQWyyzmYA54OI4PbvqK6p0Da1/iUMySAFaGUt9GEScmeSM8aB8d5ReooWsC4GEWoDIPuoOeOY9886321Fy01QpIAyGJE94UgAfXJ7TqC8LDboreQwLk2s7zexHxfMgfI/21ZNvWBAKteDwwyP6DjHOgX0a1D541toDRo0aCMpDj6aqP7TJ8vblZVl3CstUKzGkwViphCGtPDEAwJwcasNbeEABAS2OFJtkSCY+2ovq2w/6hQak16FagZKqlVZGSGVhznMccE6Bl0bxtWC/vVpbgKPU9Kok4j83+C0+7NRP+TvqVXd7TdsTTrvQruIgmxjAjCVAVqDjKhgffXHuu76t07d+Vuko1yFuXcJdTrlCTzVpFTIIINwPbtqR2PirYFCm4aqknI3FL8QLu4FSnZUMd7rhoL9tfB+7pspbeBqaM1QlluLkZT0EFaVpzNMiZ4gRqb6PUo76htdxSaoECkpm0wRaQ1piZExxI1zB/Eu1WnUG13YVhScqq16lMEhTA8uqgUn5XE/XGrDu+ststrs1p7paf7k+ip5CF4aLitT1TM/DA+Wge73rVTplZxYNxQW9zaVSol5DtAiyobgScqfUfprl9fe/iKjVKqNc5LGJN0mSWAaQQcFQbRHuMvPGHiE7mmWLq7MJhVQYpkcwsgFoEloKzAPav0a5IBGTHcmFEiSJI7AcmM6CwUlplCUMgiRgOJ7emZJnuOcERxrDoVcBXnJ+BrVFsEkgi0ZIwsn5dtRO1YM3l2MYIYNIhhHHqi4dwBPHtjS2z3YFZIGIAuphUMs3JuE24GMxGNBZenUVFspSLAXCaTBuymwqLm+qqJ9hnUzstvTNZiadFGKqD+8ZXaJOVIIB+cj+mKltdw9LbmpVYk4LrEiGchWvn1qVIPce0alttv3VhDf4mFUVJvtE4UgiQoHJHvkToLn0HapRV4eoPVUbO4LTJLCFvAjOMfc6d9LehS2q0krx56ALULAZIiYNW4Z7A4zkHVbtajLhwyN67X2odoJmQyOMZjjvp30jci8hnWpTejcjNt3FpZnEXeqxlAAg84M6Ceq7vb1Ubb0t5D0KtxAYMxgMbCCZcfF/2/LUh1WslWmqXOSKiS9IRaVbLD4oC8meARmSJiTuWUm6lRIENaKbAvEMCpZQCQREngwTA1CbTxQKiC9QQ3+CymGF2Gu7P6snHYzxkOiISyel5uAIcAR/MuCD7wZ0g9OqpJL3rzBtp2j6qMn9B7nUL0/dzTsWp5kEZdmpsLjPNP4gBPAUHue+lPEviyntStKmfO3LJNOiguL/AMJJGFBgxyT2mNA+pbhV/IipgoXkACP4wGU5mCGGDxjS++pU3UCp6nElbPiHzWCSOInGqPHW9wtxCbMRNlJUYszMcMTfBAAk2xLGeMRnS/EHUNtWRNyKYotTipVFMotOqBnEKC3c4EgsZ9Ogc+KvDg3dNKW4cU/LrI0D1EK7WVJMRBWDIj1DIxOj9rWxpbbp1ChQoqEWuCqjAUJTqO0+8gGe5k++n3/UTc6mmp8wGKtpK1A0yVYi20yYhjjSX7RA246KHCM7jy2a1SSCptqnGQPiBPsToOddB69SZPJe9STaKogql0re3BgC0GGBgHOvQnQ98K+3o1hxUpo//coPbXk/abyCop0wSJYHJaFLNg/cgxzGvQv7Htyz7CSttLzX8gGZFIwQuebWLCRiAInQXascdh9eNRFbeVFYlPJtGXdiQOIGRgf11pvPESeYaVOnUqsGsJW0KGMiLmIBIgz9Dqm/tB6/SNJNub1qu00hVWQ0GG9S1PWLTiCMhDONA88UftDNGnTekgKuyrfcMgkhiC2KURIaoM5wI1TejeIbhTXcblQGqhGVVV2suhF8xT61JYMzC0hyGBIMapL9Sq+bIDlYNJrZqEK0q497oJi64g/TVzXw7+NdKlXceUrCy20sf3QhPNGLmhnEj+EAyROg6DR6wKRQg1EuqmnFVr1ccqwZmUSQQAVYySFIbkP+m+KJpCq6p5MEeYptuYEAkIxhABcSpaVjvmGe/wBiu4prTrCtWCxDU6Apn0lTMu0CSoOI41jYdMpbSj5dKh5ac21dyEEgzJFMkEzGecD2Ggnh1V3aKVJiP4ipiPkTaCfkDqRSmTBLMPl6f04P99VXooqKJFdXIUIWC1a+eWMhh6i2SDx276mxTrtwxUe7BR+irn9WGglI0ajP+mP/AOu/2n/fWNBH73pNeoVCOqIBB+IE+osPhIPBIIx9c41odFp0KNTzwrM7AXgMWb0qqj0w0kg4B76k9stVqlxEIALQTyYgnH3wR7aXrshNki5iBxOYJHPyUnQco6h4OpVNwvkbYlK9O6atS5ioIIKySKSevt6jjj1TBU+g7RqjCtXbaBatSitBL6jqVIBMxas4GJGSJJuJ6Z4l6b5lUP8AiqyVkRlVaCohtMEgM6n04BPxEZIjjXONn0AVGqU6VJNy4JUOzF/3resu1QU1uAODEEW8e4JdR6J0pabUaFWpXrsStJmtC02/iuRAGtLZknE6mtxt6HlURW21Hc7ilQSm9VqrMlMkvWKtTD/vAoYN785xq0dM8IJQoGiqlbTTqXOVYq5/IGOCqP6wohWJAxk6edI8NbfbV3PnPVBZX8o+oByBTDtaMkyc4w2cAEBwrqmxamWrrSRKbuYamIRfovApkMpGW54yYa/hWIBRe6kgHJnE2k5F2LuOcDXpLe+Eds+2qbZUspOS/lqYUOSDIBBAFwm2LZJwZOqd1P8AZxRO1ZQg25UkEhwaZ/MHa8L6bsZk8jMA6Dl+zqhAocn4oN6Tj3kHkfFMRjvwXNHzNxTJ9KlSoLWFrs4BIBOACRk84hdPt34V3m3po1SlcLpuQhyptBW6SQkMIkmDIyRENqm2q0PS3wM1jSuShuWbiIAm6ASJIMiAdA/okWLUrNYzC6aYJEYExzxC/Me8Xax1g064EGkDmA8IwBDC45HBzBJE8z6jquPVFJ0QsWp3wCxV5B7cRb6eQMn+X0yNbaotRa9Z0qUpIuEiRBMWyCx4+GZ4iJOguPS7jL1kklSoIqthDBCix/gBmO+AYk4cGrtKdJgwrIh9TqajMORkFz6RiYBxB+eqZV3dF3/d3qoUKBTPI5HYCYPuPtEaR32/ZrDSYlrTgM7qv3IBZo5JxgnAgAJfrXiumUrUy1U+ZSZEkmofzBCPVIEj3yTgQSdRu2rRUIZ/NUAVCQbXpqoBamufSWLWgg5mY1F1KPmIbr6lSC7O0qVEEyDPwzkmeY941FdP6gKR3EkMHUTcCGYggmMfUiYPH00HVPDW8BP72oo2wX1k1CL7FLkZNxIYfMRic6n/ANj+yWtTqdQdIq13KqxMny1Cr7/xKRMAm3OuWbBqS06tJkfzKlMUUU1MK1Qi8zmAsD3HPEattBeoimNnScUabdPVyGU3LglmSz4ahIZYY4tE5Og7Zpn1PpdLcIyVUDBlgkgSO4g8gg5HsRqm/s9rV1YVdw9Ssu629CqtYphXAYNSIQFUtEZaCSTkxi/nQcI2G8WltztArVG2lV6TF2tvudzItINqwQJYHIwJMXzw11fy6NjAU281ioxaUb1z6isiWPB/Lye8V1Wi9PfboLRL0vMpOClmHdbqhaIqQDae8XdgZFV/aruCK1EqEqVPKLEKMoAYU+klohyJwOJ7nQTXR+oJR3XUAwFjLUq0yq+l/MUG2MlQTI5iQR3E2/bdUCbdUW6mqIKaKEQTaLZMkgLI7AR765L0brBTbLuiL1pVqaMIAWUBqIpAz5dxUziSI7Lqw9P8QvVq0S96V2ppVgWAMWNrk0qhyZDQeygDQSXhXd1W6StWnUVK6io19RQR5ztAEYElCsGCMgweCdAO8em346dzVAJpqlbyQEhQyxRRVJujHf7HV/2m1U0hbTDpEBGphWHAggwIHqMQPlpvuPDtEMGSigUkBqZBtNoYIQF4+IgjghySJGg5F1b9oFbaEpR2u32zAkEOtR2X7kge/E99Svg3xfV3dGo+63JptS3FKTRtUGlV9BUBVPDkMfzcZ11byaJbymo0w1lwUoLSODaYzBicSJX3Gm1fpIlD5dJFtPmupsKwBFkJJE9ywgDg9gjf+n7Kbj+Irz3aruXQ/Zn8qPlpq22UgLtOnCkg9fmeXSS4qJVYXOTHq+Xz1ZtxtoJeWlYANiMewkekuRnOffT6iH/Nb9gR/c6CleGemdQYg1qvl0FLFKYRLqkmR5nmU2YHJmCNW+lsVj1AE/RcfQhRjTvRoG34FP8AN/3v/wDto050aDAOmO83gBCoVLEkMZwgAJJYjji0TGW0vuac59RgYUMVn9MnTQ0lIFI07qTYxkKVyQ+ZMkc8Tg/MOe9a2levWd6jUjS8xVY01F8TfSCsJIDWqSfd/sMeAemTvK+4UtdRYo9FqRVwtQyCXeb2IVWJuugBW/zXXrYpbehULlghQKiICajOLmhQpuqOx7fIzgnTah4iaoSgimWIAawuqSf4lOSRA9QUK2DJwQmN3s2qVAfMHlW2tTg5Ia4MpVhawjn/AG1p0mkfINgZQZ8tWwwUABQ0gkHHcXAEA5B0nU6eVRlK+ZThyUBtZr5LzaAGaSY4ktnIB08oh0Dz6siz4QW9IBkwPUWBM/MaDPT1QBlUtKmGDM7FTAiLzMRHGDz76N3s0rrbUBK904zgiYzI+uttuJ9boFfAMG7iQMj+Y/qdb1abNiSowZU5PuDK4HzBn6aCF6p4eV3pNTH+GhS291DD8peJFQLLYYEm855mv77p263Ab/y3lVKdRVF1Sae4SCb2tBIYOOYnMmNdAGo3cdPqlyy1yoJJC2ggYAiZ4kT9zxzoOYdZ6EKj1Ep7Wur0/SAsNTDWioRABUiIE/FlZiSdRlLw+gVqNakF3CKG/DuyL5uDlYcZJBCmCB8p12VNytOVqOgOSBd6mAMDHJMACRMkfbXMPHe1q7/cr5aI5Rf8JiqVKXeC/FxBnyyRHuZgBEbb9ne23NB22VaqdxTxV27gDP8ACA4BpzyCeQR/Fqlvsq1Cq1FkqK2CyFFUrJgTA4MROBq39CqV9l664dqIYp5tQm7bmM02qLNoF35wy5kckjolCtta23P4grVpSpFdWk0rjKglCWRQchgxXPIGNBxxun1atN/LoNaMOxqU1APPLEevsCciTHfR/wCHGZAlUpTb8tPBcKtwZS1tocMCQHaYVgP4R1/ZeB6Hpbb1EqUS5YqbWQhuYt9Jb5/bT3q/hrbR5tQVlggKFDPZ8StC0wSqupg9h6YtOg4OOmutCoqlgK/op1KhIlVdWZRzDeZm2Axhj3z6Q2fT9vUFKqtrMiBVqI3Y5IlTkE5zqC2nhLbu1P0FqICOkGKZOXBCyAqlmPoAMwCTHLesq9KUVAKm4dizAqvrcegFTauQqCR7nAGgvC0lBJAAJ5MZOtfMNwFpzOewj3+utKFZnpq4WCwBtbBE9jiQR9NZoU2BJZpngQPT8pAEj7aDln7Rem76jvKu52NMhaiU/NrAqSbZAQKwPFqmY9uMzTupIu5Wd+K4rhGdJSxnJAYAyoRSewtJgHMwD6G3KEri6e1pz/UgH6HWGQN6WAMQcwc/f+8aDzkfCW5SF21N2KqHdzSRrXKrKqyhzE5i60g+/MTtKdSg4q1JpkTBKyt0iQwIkMZiQOwjXqA0qZuQBebmUdyc+qOZkYPOolOkIGeoKSUHSQrj4SsfEVDAe/ImNBzTwh4yrU6oWm5qULiCjKtqEmSRUEGc8MIjuI10ja+JJy9N3XkPRpmqoH1Qtcf5ZjvqF3PTdnncfhWaoblqNRVSwEEkMgdg2MjEweO2pvb31NukUGS7FrFGI59Rh8A4Mgk5yMaCQ23WKFSIqKCRhW9Dfo0HT5WDDBBGRjP1Gq3uum06cMD6sDLMyg+5yAv82NSO36IgAuFryGJpM6CR3gHPJGZkc+2glY1nWANZ0Bo0aNAaNGjQasD20w6nTCU3dYU8sZIJEywBzBOeO/zM6kNJU6Edyc9+3f8A4Tn56DnfWhdToGqbdwH8yizsAFHpUozKrFGVZBhcsrmLVM69D68m4p16i04JqwFDI1RqrFKYDCVFRV/d8mCFF3Grd1RUNlVkKtTqsEmpYCTIlik+liBAIOSuM6h9qgW5PKCUlMtTtylUmym1xIDGp8XwNgqCM6CQ6dubGJqOzqpVLxVDqWIAJdQ0q98rAESR9p+jTUAAm4r3MEzHPyJ+2oH/AMHUg6GnUqU6Qa5qKkBWIysEAOgDQ0A5tX21IUulMMGs1sybRazwZF7kkt6QFxEgfQAJSNMt/wBQCJVKC56aFrc5wYj3+2no0z6nv1oozEMxCswRQSzQM/T2k4zoEeidQest7IUED0kEMDJukHPsPqD7arfifxgSK1Dp7K24RrWdrbKUC5ybjGFBycA+8EaiPE/jlmpVKaDy3K3EqWLgA8RbMEi1jAiSOeIPY/h6XmMCzg0mWs7BZUUwtVnC2EeU6sVKMD6kCnM6CxbXf7ir5rBgLKpIUAOWaVm8zHoYeSFQ3AxkAjUFS2/4ZXrFLqi1RQSnLKtIyFrPIHqa4tUvMkgz6bhqRr7+pTGy9QR99JZKNI02ICp6VDVLgOIMiAdN/FXhh9yTS2zOu426CoWqMApvFpQ2YFxpI6xKgg4EDQSr1KfwfvVXcL5dYMHcUUUMFd59CFjAkgAjsQDqA6jsNx01V3FBWqU/NqU6oI/KXKEsigIabEBvdbjGPhd+HfEVOq34Pd0/JrIrg3wTSAphmZHXkmZOeCORpdt8C+3NYTtatWKL3WO9hASg9NRaFDgEAEf4cxltA26AKVUmvsnqbGoYZkALUXuz8JEqT7EEZJAOrRsvEG729MNvUWokx5tAFpBMA+mZIETIT5TxqM6RRpk1qf4dg53jt5bLaSKjDzbagAYwJqGGIHw/w6a75n2FSu9EmttL4ZrzdTdZFRC13KwIJAMEC4226C80apq0y203Ae60rNrKoaD2F3wyQCeYEjsrSpVQYNcXe3lAT7kZz9tUTo9emz/iNrufJrIhWpt3YeQ8m6WUACk5kElQsmeZnVh6H1zdVbk3uyCMDKtTqI6VMXArcZ5xiexMaCZX8UoafKeCSpBKlx2BBEBu0ho74046TualSnNan5TyQUm4CPYwJHz0h0XdVahqmrTamtw8sNF0QJBjBhgTIJEMBMg6k9Bhp7f899I7uqyr6FuY4A/1MkYGnGsaBtXqOBCLLRM4tn2OQf6axU8y0E2ER6lgntmDEkfK3TvRoI/bXU2FNaAWnBhkK2rGACpgyR7A6fxojWdBGLTrBpdUqcwZAt9vyzOn1CoWmVK/Uj/QnSujQGjRo0Bo0aNAaNGjQGjRo0CKbcAsTkkg5zEAQB7DE/UnTfcdMRiW9SsTNwY4a2wNBlZCxyO2n2jQaoCBBM/M9/0xpn081bqnmABS0oA1xjgz7cT9zp9ojQR3WnqBP3U3FowDIEGTj/mdM97T/EN5ZYU3QkkgfvLT8DJB+A8EkQbSPnqd1i0TMZ4nQc6qbWp5jDyppN5lZ2h1ZawAKqfTA5KiYkZacXbV9jT3NAUFWoWahUoFagZWpt6CqkH1Ihtj2tg5733c7RXUqRgkMYwblgq0juCog/Ia1bZKWDH4wIu4PBGY5GTjj9BoOb7ToYvWuIUJTqbanTqMVSm6MvcrbJggC0LFMckzqX6hslp0qN9VGqeZQS3CpUuS0U2YAm3DVBHsBBmDdFoBUCIbQFtEdgBA59tMt70ulWJWrTLgqAxJhWiYkBhJHvGJxoKh1TwhSqEU2qJequ1QMv8AiF6ZRKxY3MzU1ED4ZIPwyNTHhnoiUttSpKVrlIDmoHWLgKshGLWvLI3MnuZ0j0fpzrXq03VltrCpTLh6y1KQS1P3jk2keo2gggxgj4pzrWyNSwBQy3Aut7UyYHpNy5IB/L3n5ZBOptPLWmq/AlS4EBmZATwAoJIMspM4B76Z78pUL0gFDVXNNgrKSLUJvqDKsSLRYQSVKz7LJgNTUSjVCimCGlmiAAZiWbmeBqK6nsHZGq0UA3KEBQjWACLfXPpqBbmcA/IA9yFQ6p+z1albz9nUp7dKlJWplEdia3xt6bgBTZVEqQQc4mNa+DvHVO1tru6dJaolk8lgyV1jzLkibcEkcCcek+kXrotL92lGugDSzohyQobFxAi4zx7EjMHVT63+zpix/CPTQPWDm+70qTcy2qQKi3EwpMBVCjuSFq6d1lGrJTpVUqoysT61LoQFaBH+IIYT3WVkm7UzVokmVYqfsePqPnqK8NUFVADTK1kRadRiuTbIEPAvXEg8wVnOnPWa4QXSQVyAGIn2BAImYMT7HQPVQqDkt9dIi6CttsgywiAT7AGf+fobfdAopum6IIEXTkQPpn9db06nqgqQT8xB/Qz/AE0GNsxJM3RAiSpX6gjOfnpzo0jXoXe+PZmXn6HP30C2tS44nOk9sjAeoyfee2ltAaNGjQGjRo0Bo0aNAaNGjQGjRo0Bo0aNAaNGjQGjRo0Bo0aNAaNGjQGjRo0Bo0aNAnSoqslVAJMmBEn3PvrNWmGEMAR7HRo0GUEDQyA8gfpo0aBJNsgIIUAiY+V0T/YaVemDyAY9xrGjQbjRo0aA0aNGgNGjRoDRo0aA0aNGgNGjRoP/2Q=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data:image/jpeg;base64,/9j/4AAQSkZJRgABAQAAAQABAAD/2wCEAAkGBxQSEhUUEhQWFhUXFxsXGRYYFxoaHRccGx0fHBodHyAbHSogGRsmHR0dITEhJykrLi4uGyAzODMuNygtLisBCgoKBQUFDgUFDisZExkrKysrKysrKysrKysrKysrKysrKysrKysrKysrKysrKysrKysrKysrKysrKysrKysrK//AABEIAMMBAgMBIgACEQEDEQH/xAAcAAABBAMBAAAAAAAAAAAAAAAAAwQFBgECBwj/xABAEAACAQMDAgQEAwYFAgUFAAABAhEDEiEABDEFQQYTIlEyYXGBFEKRByNScqGxM2LB0fAVkhYkU4LxNHOz0uH/xAAUAQEAAAAAAAAAAAAAAAAAAAAA/8QAFBEBAAAAAAAAAAAAAAAAAAAAAP/aAAwDAQACEQMRAD8A7jo0aNAaNGjQB03asfYD6sP9NONJVqluYJnAAEk/7fU40CDU7viqGO4AAUj+p/rrH4dOUFv+ZYXH9mH1B1rc7OSLYXBUzBbH5vkO8R6vcazut7avqFvMSVN0dlAMsT2Ef7aBlvqzU3R48wAMpsi+1oM2z6oKrxnJxjK2039NptBB5YWMD94GD9dO9ptrUAY+qPURjJ5gCIzrFTYK0X+uOL1Ux/SdAmN2pytzD3VSR+owfpqN6nv6rEUtqjFj8dQrAoj39cBmPYZ9/q/q0twYCNSpKMGENS4fKSopx/7tO9pthTESWJMszRLH3MY+UDAAAGBoKsvSN/V9FeuEpjhqRIqMf8xW0foFwcic6a7/AML71laiNwK9GphjVZlZODK2qTMjiYydXkazoOVeKNl1J0p0W24rFCYqJm8YgMWNonBJMHHz0+6d4u3G2YUd5T8u1RYrrLVAOYqIShYAYFuYgkHJ6MTqD8V9BXfULZsdTdTqR8LA4+cGB/Q9tA53G7SraoIZXUOM4YEi0/5lkif5hqTGqP0Xp9XZhFrU1dLg2D6abCSWXmCZmDaJXHM6uu3rB1DDg6BTRo0aA0aYbPqqVatSmknywsv+Uli3pHuRbJ/mGlxu1N0EMVmQCJEffGgT3iQGc1GVQCSBGIHvyB9M/PUb0jptaweawRmAvKQSTA4kQg7R6sd9PEdq6r6LKbBWIYi9gQGttEhZmCZ7ERmQ/pVAwBBkESDoEV24ReWJxknJjgYgD6CB+p051q/HvpLa7gPI4I5B+pg/0/UEcg6BW7MawrST8sT8+/8AprWvQDRkgjuDB+Y+h1uiACBoNtGjRoDRo0aA0aNGgNJV2+EfxGP6E/6aV1hh76DOtXcDn/50klZiYC+n+LkH37zP9NKq4OZ7x95j++NBhSe4jWXWREkfMa20aBosj0U+FwWOY7/+5vc/PvxpajQC55J5Y8n/AJ7caUjWdAaNGjQGsMNZ1gDQZGka+5VPiYCeB3P0AyT8hretUCqWPABJ+2dJbSlAk/E2WPzPb6DgfTQM95ufNSxFeKhsutZQB+eSRcvpBAMRMCdSY0azoMEaANZOq51Tql5pinVppRlXeqHBdrWB8tVGQWiCTwCcTwEn1DqAp4gzH6/T2+p/rqt9R3LV1al5pXMTTUEiMFBLZbnJ+/trXf79WrO7n/DBtwRPPJgi2AQTBIk5GdV/pFepUrs1GkTcpYpFoooIEKgINxJ7cCSNBZ9zVXY7RxtaeQCSXJlj3YlQfV7THsNQ3hva19x66iVKVNp82pUHll1PKqDBAOBMRHB95Wh1GqW8vceXScKj06IOXYTaD2ChlmFJOBMDDTnS+tJWd6JhaqCWTJBHBKkqLwDiY9vfQSNStaRIwcT7HsD9f7wO+o/a1TQdqdQ+gy1Nz2BPqRj2tJEE8hgORpYU/LYJzSeVUHNpgm3+QgGB2iOCAI/xDXekiOnqCOVcMPiVhbGcmCVPebdBPs0CTqI6FvRUessiUbsZgEtg+zB7xHsB76dQFooKjQAFBPvxj78H76qtDqQp7uoaZksbDSgeuoZqgzgzFQLyQLfloLxo0ltlYKocgtAuIEAmMkDsJ0roDRo0aA0aNGgNGjRoDSO54GCROQOY/wBfp7aW1gnQaJUB4P276bbUQzLyFdmn2uhs/d2j5Aa13JZiPyqM8i5iOAP4R7nntrctYpCgTBPyHzPy/qf10DsHWdIbVIAOZI78++fbk6R6n1Wjt0Z6rhQoLHuYAJMAZPB40GN/1SnRZEdvXUJCIMs9ouaB7AckwOByROvSetUdyGNF5tNrKysjKR7q4DD9Ncy6r0Hc9Q3r138xKLOtCmGeypSQqlRyLQwVSFYQSCxqAGIjVp8IqNxVFdRTsoBqSvRuCVTwMMJhFuHJEuYmBoLpo0aNAaNGjQIb5C1NwpAYqwBPAJBg6Q6buw9Om1rIGAtVgJ+GexPaf01t1aoFpPd3FvMZb0jJ4551jpVY1KSO6hSQDAMjjkfLQPCY1pTrAzE49wR/caK9S0TE8fpOf050w2/U1ewFSGZnAHMFGtnHYnA0CXiHxDR2lO6u9gMqGKkiY/T9YB41zvw4KNRlp7c+cohblU2jBJuZZj5DA4EZjU5vul7ivv6hP7xaYV0Sow8tC2EJAEyLWx6uQYF2l9x4Cd2Ljd1UdokKSAIMwCpBIyRBmRAxGgjOv9WKM1Or5a0Up3FT6RWy1idi9wWbVERIJMxqX8BdLripU3W4W1qqqokFSwAEGyfQMd8ksxIGNTvSfDtGhBALP+aq5udzMyWMtHssxnUxoI7rPR6W5VRVWSjB0cYZGHdTyvsfcEjVZ3Hmbfy6iohqJetSqU9dQBgbO0XKBDf097vph1HY+YGi2SuJEww4PP2PuNAn1yvG2aohBChagPyBDEj/ANsnSe+29KtSRrwy3I6NN3YAWlTOfcHMnkEjTTwXvzUotSbFSjUZGU8gFi1P7WEfpwOBEdJdHfc7VJpPTqVaiokCRcQpTsFliCcZjiNBYN7sGrtRZKttOmGawJNz48tpnCrkx3ke2oze0a6u/lUERqgUebgktMQMz8GTjEOZGNTPRah9SEFbCRaSJGcHH8Qlj/NjGniq17EkWWqAsZBBa4z7EFf0PvoFlEaLtNl3Vxa3ISQR3uiYE44IMz3Gq54r8QKl1EqWEANaQCS35cg/IkfMfPQWehuFebTMRntn/n9RrO4ohxEkEGQQYII/53xpHptCxciC0GPb0gR9cSfmTrJ3UVLDIn4cHMAEmeO8R8joF1nAPtz8/prfTfaVSwuIieB8vf75P0jTjQGjRo0Bpp1RQaZDKGBKi1uCbhH3nI+YHGneo3q0lqaxIJJJgtbBXMAZMExOJidAn06gqD0gFzJDGTCk4E5wOwBgx9TqR8gTJkn5kx9Y4n5xooKIx/w/66V0GI1WdrWdaVR6gW569Yc9hUanRUgj4WRVXHc/Uiz6p2yrl9pKi6WuBAJuRIeVgZmMH3b3xoNup1xWo+UoqoXb0PTBQyjgLBiCQgB5g2x3068ObxQKQpAihV8zy1ZSGRgSTM8hvUf0iQcI/jaNOmqvUHoNt8gesCLVBwXxEcg/TWembpqtClWUKIXzoHdSzER8ys/92gtWjWBrOg1qAxgx9p1lRrOjQMusUw1OCQPUsErcAbhEicr7/Kdb7SiU9OAgACgf/wB0vWS4QeDyCJkdxn31voDTZdqiFnAAJkziBySf1JJOnOmvUdv5tNkJIDYMDt3H0IxoKLu/E27ofv4FWlfYQyiktQnAsMXIxjFxdcgEiZFj8OeL6G88sLfTeonmKlRYJAJDQQSpZSCCs3DuBpj4s6/sqG2q0qqs6BGBRELfPvAJE3TOACTxql+HN5fX29qFUp1jWWq3Hl1QqkZ4lSxz2OYOg7Ho1idV3rvRd5VYmhv2ooeU8lGj+Vhay/ck/PQONz1sxVZCgSkSpZ5N5UAvbHYE2z7q2MSdPB/iZOo0DVRWS1zTdW7MsEwfzCCDOPmAca5pQ8MbgmrSd0LUg0bhaoYK17KoNEr6sLLFzIDHJgTA+Gem9S3e5qbalX/CWzUcqjopyFLKii3zJjMrODJ0HW+r7Rkdd7tmWmfLtdSBDAtdBB5e7HIM98nS/T+nqK6VajXVss9qqFSoyIpWfiAKlYXvEnT2t0hrQqtcAVYh5y6RDXKZUkgEyCCZMZMp7Hco7WtctWi5LiTyZUMTaodWBxj2jjQPqdSGZ2lF+GGPJBOfaCMg+0zxpl06u71AS8r5YaPctJgx3AzPBuWBpbe7lbjNRQEALCAWQsYzyAGBIyOAftGb2m7VlWmGWpLutZSWp+h5sq4AWQ1oAk5MYB0Dnanykp06iuqQFFSYYQFVbypkcmS0iRHtph4a8N0VqfiYqOz+tPMuIQHNxDmfNYkk/wAPAC947xrut4q7emKdMtWeD5ZZvKNygPlQHRZBaYksMQJ1e6FEIoVRAAgDQZdTiDHv/tpn1el6CwJVlVoIE/EIgiPhmJiDjkaf60rVAoJPAzoGexVi7OQV/JBgH0nBgEgDkjMkP2gaf6R2qEAyZJZjPHfH6CB9tLaA0aNGg1ZgOdRNfqlIslyva1wDQQDxIgZIJA/+CdR1HrIruKYmEADe5dlHflSoM9zJ+ml9l1BULBhUYBiUVKbGADx6VjGInGgmOnboVEkI6drXQof0PbTrUNV3XmQ4SshXIIKGRiRCuwYH5jviDpHpniIFxRrgpUJIRipVasfwzw3uvv3PYJbqTqtGoWaxQjEv/CADLfYZ1z/9nvUae529MqanpJlbVikzMHAWQYUXmGOSE9hmV/a5Vqf9OqU6QN1dlo45CmWfAyRapBjMHg8GhdG6PutlXKU93QpCsik0nuqeYrMQltoh3ulYU9zyDJCz1P2fjc9Tq7itVLUAvophjNzrDMDMIB6oKwZziAdSHh2iNuF2O4dS1NRTpKwNPzKa3BXm6KhItBjIP5ROkD4lp+YKdNS1c05FKkHXzJIBuIgYInExxOSDIb7plWurUq1Fq1MwVD+UAvf4nDVAeOASCOfYLCOoojFKjKtokNcIIETMn0kEjB7EGTmHyuCJBx765l4m6s+0ahRr7Usa7MlMpuSZMQZJUBR6yTjPOY1LdA8OVH27LUNNUqXDKXVFBFpKt6bJILrKkrdmToLzqL651lduvZqh+GnMT82P5EHdj9pMA1vxJ43SmClFvSpKPXlWtKkqQFumQwILtCj59qls981cVHppWq0y5DGXq02IiCXXJzI+EqMzMA6C0dO8WNT8w7u+oFJU1KQNl5gqiAHPNob3GSNWLo3ija7hbkqqrE2Gm7BXDdhaTk5xEzOqZ4Y6LRqLFcS7SRLhiDcLoWpkcgQRI9udTFPwjtkLeUalP4UhaTYKwZa0ZJgG7HvnQWyv1Ckhh6iKfYsAf0nUZ1PqVKnTqqjohABMMikl4OJIBYgjOJuGdRR6QXpNNStPnAP+6cM0OQcDMEkEP2UTGlKnhGkUam3oQqJNMKuAHBEkQM1TGOF0FM8Y9DWnQ9KvVLOHZzczthg5vDlqagMQRxDNIgyI7wX4j3DN5SWlaYPmVPLJQKRI82wEAk3fCFgHPfV8HgGmS/8A5muoZywVWUWBjJANpOYE/MalPD23SgvkeXTpVEHqFNAi1BwKigdj3EkqcE8Eg26f1BL/ACr329UfkLXI4jBp3yCn8sRwYOpgbuomHAqTwafpJPta7Rx3u+w1EdX6QpWx6fm0JuWBL7dh3UD1FPYL6lOACPhgN4zbagwp7pqlNc08CoyrK3KXibQJwc4HtGgceJel1K+8UqTtWqUKlMVECOatsNZUNt1PBaCjSfVkQJddG2FO4O71i/lUittVlApv6VUGnaSFaZBxwYBOqgPGtShWpCoTXBDGk80mtb1BpRSrEAYuJAwOJMTPRalXcVP3dM00p0lREZ0EqCeVUkq7TMFhAIHMnQX3plRgz02YvbayueSjzAPuwKkT3Fp5nTfqNOoK9NlIsIKsvctK2kTiApefvzMa16bVcVFNVQr1acECPS1MlguCRcUcnGPQYxrHXzD7dh2dge2GW3tmLivY6B31Oijpmy8ghGbs0HjvHf6TqE2WxNFWDOEKVVtqvC3koAB6SL0uLD1GfeY088RVJSk4BMVFtEkSc85AKxPuO/bTnZ1iUDLUFVDI7GHvyvb3K54tGOdAy6juDanmuVdvLVkpJda03OA/scDOLZwbtTe1oMpe6oWBaVBA9A9h3P31Q23LJ1TbbOU8plLHbrLKgRCykkwLroIAHAzromgQ3VRxFi3e+Rj55if102jzpVj8JFyWoc8g5ugf7ac7vcimJbiQJiQCcCe8T37d8aaUqVRiCzFGHxBQSpxiC3MczH9tA/pUwogf3nW+tbu2ttAaNGjQVXpeximpYKSVFwPBPucZPef99Pqe3RjcFFwFocj1W4MfxR3j76jtrvwgUM6hrQYJAweI9MxAPPsdOE6uvmFWOBm4A9uZie84x98wEosSJ5JwD3Ikzxzz+mkU6aouIEFhBnIxwY4Jj3nsNMev7Ks9K3auKLEm5+IEH27loEgggEwRrTo1KtQLIzVKytDKb1qCmeCJZg5UkT8jPAwAjfHvS6z7Jqa1Wy1KDAlDeqyCWn8x5n7do3a+Gqe33VSuBJobEMjEzYx8xQROZhcdhLxE6lP2kdRFPaihAerumFAABuDl2hZYQMAiYZl1H7+rUdupU7SlMbWlt/Mx8b3QAZglEqpPzPbuEd0Hw0tF9nvVrEhnppUVmBN7RSABHYP+XtJ9tX3xt1EbfY7irdaRTIU/529KDBHLEDnvqu7HpXlbHbDJitQqFQB6WLKGODAh5cx3nVp8T9ETe7apt6hgOBnmCCGUx3EgYx9tBxml08pvdnTqEs7t5onzIAPmt+7L8g3qpPPoXV63fidDSSirNNmVT4mgcnutP5RLQfy/FWur9NO23FFdzvfNqUFlQiGmUplWUJcHLZABLY4yTdcIo7kkGAjoHAuVlQrkkAiVWYBxdn5caDD1F3DeWDTQhT+7zRqKhiQLhaxPEgkRmNWzw50c0iq1WJY5sPNNS4anbY6kEgZYLyoxgTFdLoMEgPuUQkn9+i1ApgAWlFBBLHvgBSAQTqR6R5JfzQpm8UQwqMgZ2ZFRmA9QIeIBPBJHMaCzUqrgfvAR8IIZ1K3NHJq07hBnuRx763Wh8RRKZmCuKGWBMyylTyAPlB04O0qK1qmuKeSSr0WtYm7PmSxU59+fbSNPaO1MBjuPMDhyjrRMesMYKqJScRIJAjQOUuamCQGhypJSn+VoOS5H+XnmfrpclyxVjYzKrEDywYgA5gloaQPqNIHbKy3eu0FrgtOkFY8G4EEGI5nGfnpfZba28AVfWwIkUhaAqqbQCLV9InvOQONA7pbtWsKtcGbBWTi0kTEW8d5zH2N9tQygs0Mp9NTAKE/0g4BHcc61DSc4slCTUjm09uTABkxz8zpRXjIKgMZAUFpnJOPfOY76Brst7czU3FtROQJhhj1LPIyJHIJ+YJezpt1PbhwBfa6TURoBYECJiJK5ggZIMd9J7fqKlCakIykK45Ct2zGVOCG7gjQVvx50pa1XamFvBqKhI7mwx9CqsDp3sNtTWjiPMNlQtAlrFFUZj1JdP6kakOt7Y1bRSqeXUWXVrZWARIJiBmPeI4IkHgG+8Uw7Fnc2u1tKkxFG0EAW3k2AhQ3pUfbgB2OrUK1iw+IU6bSf/VF6CP4ixphSOSLtWDq9NKrKGmaUPEAgFzHPY2hhPYNJxg8t8MeNKLNRq/hhTNOr+8qBqtUwQysWY0wq4cvIJmPeY7HUoKA7AD1EO08GABn5Qo+mgbdU2yVaapbILKAw/J/mB+kifmORqA6w1ekaY2qlKFMikySBAMWMigiQBkgkTx76suwX9yop+n0+kke/Bj58x/bUX1DpiUqOG9QYVXLuT5kEF7v4vkIgYiNBVU2jp1qjWe2XJosFB9BFKqxbIGHIU8ZM8xOul6h99QNby7Ra9KotQA9wJED2kY+WdTGgR3FIGCS3pzCkifsOfpqvbik1aqpWo/lssIgd04+JzMMSAx7mfTEEZn91SclSj22mSCshxEQcgjOZB7d+NJbegVQ3hSQDnGQeZhQBMCYGdArtNstNQqzHaSWMSTEnMCTGnGm+32wBvOXIgt/oJ4X5frJzpxoDRo0aCobdiEBAJwIzPsRIJGMEYJxntrTebOqwKJlXIIqCCoCx6SGMk3cMPy4xA1M0lAggCYA+32GkOq9QNNqNNLfMrvYhbgQpZjEyxtBgaBz0mm4pxV7EhZybB8N3Iu7nT+NNm6axH/1FUH3ApD+9M61/A1lHo3Bb/wC7TVv/AMdkf10FC/aNtKz77Z/hXisVcnE+UiZNRTcACbihH5sfwyIPoW8q0+m7rcV2WmH3FEhiSF9AX1YuK3FVj04kAYiJ3q3VgN9VvJWoy09qtiuwBJqeY6tZ8SqTgDnHcxIdJ2CV6VVFtNOruNx5YhSLQrohHyErE/p30FM6T4qdAmxIasKoZRCupKNTC0whdVvN7E3AZtkEkgHrHVOqHabPzaxF6ooPJBqEAdskXZx2nTDodSnuKu1rhTKbesktyjFqAYfzemJ+vvqnftb66Xqjao4UU4Zz6Wl2WYI5UKhBnB9ZI+E6Cm9f6nUq1DUDFbmzYwqVW4+JcgsQDHAjAgQNIdLZlKMElfhNQ0xfElpLNag9KnBLRJidK7TcKVtZVLTyJCwDIyQWc3QSIKy2IjThunMSYeWqAi14ppHaYgHnFxPfGgl9puzVQrRrOQpEG5lQ1BnllsYAmIntx31O0lqMVdvKqcq3mUA4AWZ7wM4n2Hy1WOk71gQGqMqrAMVVa4z6SDj0nm2cz8zqx0kYllAY4FQeiJIM5tDx6hoLBtLglr0dsLFAbNj1oUcKF9MsfnkakCpDQLPMYNDDcVQAqsCAR7gMPrk6i+m7lmK1WlvgRlNIkJBJJAFKZBJGD2E6md1SkGiK0ebeQ9k2kkGPi5gmB7KdAmEU03LJFC0mBuKkklmLk5AtMg/czp0EVagNa2Ga2kTVcmCkkG4xJKsRHaPbUbsek06d5EOVBDK1IkufiBFzYnIGn+wRKIWyCKjsQRRIsuBcz3CzIE8SBoF0QUyEZUvtB8zy8OZIjGZwCR8xGtlq3ogFwVs1FYWlFdSc3CRBxH1HbQiiPKPmOpDNfaRBukAEAREyDM41vY5830AORarNEMsSoMGYBZhx76BzT9NxYgLOCTn5zJjn29+NRXValORXUo6qAKoEMGpAzJ7E0z6/cC730vXp481hTVAjB7zeCGAyTGQIPeIJ+UVfeMdrWp1qhp1A7NDKJUKT8ILXN8OQAwXHYRoIn9rXi7yE/B7YjzqqfvGBxRpHnjhmEx7DPtPEGKlTSQ3Swgxjjt35jPsDHJ1cfGXSBtd3Udrmp1AKlC+YtcwFYtPwH0Fey2t3Gqlt+nVJWq/qoeaaXm8LUYAtAxmQO4gTnuNBb/DWyZdsrgklrlpoSoUoBcpcAG0kFhMSS33PoZQoREdhwB6iPVA/rrgVBns2rTmrerkRhrw1M4zPpYAHsfqT37cUibbTlSDyQD8jHOgN8XKxTIDyInj5zg9gdM+rUg6MCvmQsNTIBkTM+nPKgwDm3iY06rbkgwygDMkkwAByTbA+hI1khyymAF7iZmeO3b6/6EA16ajqrIDein0NIJIk+hic3AQM/KTM60p+I6JYqxs9flgti5v4c8H5H5+zQ+ok2zYQWyyzmYA54OI4PbvqK6p0Da1/iUMySAFaGUt9GEScmeSM8aB8d5ReooWsC4GEWoDIPuoOeOY9886321Fy01QpIAyGJE94UgAfXJ7TqC8LDboreQwLk2s7zexHxfMgfI/21ZNvWBAKteDwwyP6DjHOgX0a1D541toDRo0aCMpDj6aqP7TJ8vblZVl3CstUKzGkwViphCGtPDEAwJwcasNbeEABAS2OFJtkSCY+2ovq2w/6hQak16FagZKqlVZGSGVhznMccE6Bl0bxtWC/vVpbgKPU9Kok4j83+C0+7NRP+TvqVXd7TdsTTrvQruIgmxjAjCVAVqDjKhgffXHuu76t07d+Vuko1yFuXcJdTrlCTzVpFTIIINwPbtqR2PirYFCm4aqknI3FL8QLu4FSnZUMd7rhoL9tfB+7pspbeBqaM1QlluLkZT0EFaVpzNMiZ4gRqb6PUo76htdxSaoECkpm0wRaQ1piZExxI1zB/Eu1WnUG13YVhScqq16lMEhTA8uqgUn5XE/XGrDu+ststrs1p7paf7k+ip5CF4aLitT1TM/DA+Wge73rVTplZxYNxQW9zaVSol5DtAiyobgScqfUfprl9fe/iKjVKqNc5LGJN0mSWAaQQcFQbRHuMvPGHiE7mmWLq7MJhVQYpkcwsgFoEloKzAPav0a5IBGTHcmFEiSJI7AcmM6CwUlplCUMgiRgOJ7emZJnuOcERxrDoVcBXnJ+BrVFsEkgi0ZIwsn5dtRO1YM3l2MYIYNIhhHHqi4dwBPHtjS2z3YFZIGIAuphUMs3JuE24GMxGNBZenUVFspSLAXCaTBuymwqLm+qqJ9hnUzstvTNZiadFGKqD+8ZXaJOVIIB+cj+mKltdw9LbmpVYk4LrEiGchWvn1qVIPce0alttv3VhDf4mFUVJvtE4UgiQoHJHvkToLn0HapRV4eoPVUbO4LTJLCFvAjOMfc6d9LehS2q0krx56ALULAZIiYNW4Z7A4zkHVbtajLhwyN67X2odoJmQyOMZjjvp30jci8hnWpTejcjNt3FpZnEXeqxlAAg84M6Ceq7vb1Ubb0t5D0KtxAYMxgMbCCZcfF/2/LUh1WslWmqXOSKiS9IRaVbLD4oC8meARmSJiTuWUm6lRIENaKbAvEMCpZQCQREngwTA1CbTxQKiC9QQ3+CymGF2Gu7P6snHYzxkOiISyel5uAIcAR/MuCD7wZ0g9OqpJL3rzBtp2j6qMn9B7nUL0/dzTsWp5kEZdmpsLjPNP4gBPAUHue+lPEviyntStKmfO3LJNOiguL/AMJJGFBgxyT2mNA+pbhV/IipgoXkACP4wGU5mCGGDxjS++pU3UCp6nElbPiHzWCSOInGqPHW9wtxCbMRNlJUYszMcMTfBAAk2xLGeMRnS/EHUNtWRNyKYotTipVFMotOqBnEKC3c4EgsZ9Ogc+KvDg3dNKW4cU/LrI0D1EK7WVJMRBWDIj1DIxOj9rWxpbbp1ChQoqEWuCqjAUJTqO0+8gGe5k++n3/UTc6mmp8wGKtpK1A0yVYi20yYhjjSX7RA246KHCM7jy2a1SSCptqnGQPiBPsToOddB69SZPJe9STaKogql0re3BgC0GGBgHOvQnQ98K+3o1hxUpo//coPbXk/abyCop0wSJYHJaFLNg/cgxzGvQv7Htyz7CSttLzX8gGZFIwQuebWLCRiAInQXascdh9eNRFbeVFYlPJtGXdiQOIGRgf11pvPESeYaVOnUqsGsJW0KGMiLmIBIgz9Dqm/tB6/SNJNub1qu00hVWQ0GG9S1PWLTiCMhDONA88UftDNGnTekgKuyrfcMgkhiC2KURIaoM5wI1TejeIbhTXcblQGqhGVVV2suhF8xT61JYMzC0hyGBIMapL9Sq+bIDlYNJrZqEK0q497oJi64g/TVzXw7+NdKlXceUrCy20sf3QhPNGLmhnEj+EAyROg6DR6wKRQg1EuqmnFVr1ccqwZmUSQQAVYySFIbkP+m+KJpCq6p5MEeYptuYEAkIxhABcSpaVjvmGe/wBiu4prTrCtWCxDU6Apn0lTMu0CSoOI41jYdMpbSj5dKh5ac21dyEEgzJFMkEzGecD2Ggnh1V3aKVJiP4ipiPkTaCfkDqRSmTBLMPl6f04P99VXooqKJFdXIUIWC1a+eWMhh6i2SDx276mxTrtwxUe7BR+irn9WGglI0ajP+mP/AOu/2n/fWNBH73pNeoVCOqIBB+IE+osPhIPBIIx9c41odFp0KNTzwrM7AXgMWb0qqj0w0kg4B76k9stVqlxEIALQTyYgnH3wR7aXrshNki5iBxOYJHPyUnQco6h4OpVNwvkbYlK9O6atS5ioIIKySKSevt6jjj1TBU+g7RqjCtXbaBatSitBL6jqVIBMxas4GJGSJJuJ6Z4l6b5lUP8AiqyVkRlVaCohtMEgM6n04BPxEZIjjXONn0AVGqU6VJNy4JUOzF/3resu1QU1uAODEEW8e4JdR6J0pabUaFWpXrsStJmtC02/iuRAGtLZknE6mtxt6HlURW21Hc7ilQSm9VqrMlMkvWKtTD/vAoYN785xq0dM8IJQoGiqlbTTqXOVYq5/IGOCqP6wohWJAxk6edI8NbfbV3PnPVBZX8o+oByBTDtaMkyc4w2cAEBwrqmxamWrrSRKbuYamIRfovApkMpGW54yYa/hWIBRe6kgHJnE2k5F2LuOcDXpLe+Eds+2qbZUspOS/lqYUOSDIBBAFwm2LZJwZOqd1P8AZxRO1ZQg25UkEhwaZ/MHa8L6bsZk8jMA6Dl+zqhAocn4oN6Tj3kHkfFMRjvwXNHzNxTJ9KlSoLWFrs4BIBOACRk84hdPt34V3m3po1SlcLpuQhyptBW6SQkMIkmDIyRENqm2q0PS3wM1jSuShuWbiIAm6ASJIMiAdA/okWLUrNYzC6aYJEYExzxC/Me8Xax1g064EGkDmA8IwBDC45HBzBJE8z6jquPVFJ0QsWp3wCxV5B7cRb6eQMn+X0yNbaotRa9Z0qUpIuEiRBMWyCx4+GZ4iJOguPS7jL1kklSoIqthDBCix/gBmO+AYk4cGrtKdJgwrIh9TqajMORkFz6RiYBxB+eqZV3dF3/d3qoUKBTPI5HYCYPuPtEaR32/ZrDSYlrTgM7qv3IBZo5JxgnAgAJfrXiumUrUy1U+ZSZEkmofzBCPVIEj3yTgQSdRu2rRUIZ/NUAVCQbXpqoBamufSWLWgg5mY1F1KPmIbr6lSC7O0qVEEyDPwzkmeY941FdP6gKR3EkMHUTcCGYggmMfUiYPH00HVPDW8BP72oo2wX1k1CL7FLkZNxIYfMRic6n/ANj+yWtTqdQdIq13KqxMny1Cr7/xKRMAm3OuWbBqS06tJkfzKlMUUU1MK1Qi8zmAsD3HPEattBeoimNnScUabdPVyGU3LglmSz4ahIZYY4tE5Og7Zpn1PpdLcIyVUDBlgkgSO4g8gg5HsRqm/s9rV1YVdw9Ssu629CqtYphXAYNSIQFUtEZaCSTkxi/nQcI2G8WltztArVG2lV6TF2tvudzItINqwQJYHIwJMXzw11fy6NjAU281ioxaUb1z6isiWPB/Lye8V1Wi9PfboLRL0vMpOClmHdbqhaIqQDae8XdgZFV/aruCK1EqEqVPKLEKMoAYU+klohyJwOJ7nQTXR+oJR3XUAwFjLUq0yq+l/MUG2MlQTI5iQR3E2/bdUCbdUW6mqIKaKEQTaLZMkgLI7AR765L0brBTbLuiL1pVqaMIAWUBqIpAz5dxUziSI7Lqw9P8QvVq0S96V2ppVgWAMWNrk0qhyZDQeygDQSXhXd1W6StWnUVK6io19RQR5ztAEYElCsGCMgweCdAO8em346dzVAJpqlbyQEhQyxRRVJujHf7HV/2m1U0hbTDpEBGphWHAggwIHqMQPlpvuPDtEMGSigUkBqZBtNoYIQF4+IgjghySJGg5F1b9oFbaEpR2u32zAkEOtR2X7kge/E99Svg3xfV3dGo+63JptS3FKTRtUGlV9BUBVPDkMfzcZ11byaJbymo0w1lwUoLSODaYzBicSJX3Gm1fpIlD5dJFtPmupsKwBFkJJE9ywgDg9gjf+n7Kbj+Irz3aruXQ/Zn8qPlpq22UgLtOnCkg9fmeXSS4qJVYXOTHq+Xz1ZtxtoJeWlYANiMewkekuRnOffT6iH/Nb9gR/c6CleGemdQYg1qvl0FLFKYRLqkmR5nmU2YHJmCNW+lsVj1AE/RcfQhRjTvRoG34FP8AN/3v/wDto050aDAOmO83gBCoVLEkMZwgAJJYjji0TGW0vuac59RgYUMVn9MnTQ0lIFI07qTYxkKVyQ+ZMkc8Tg/MOe9a2levWd6jUjS8xVY01F8TfSCsJIDWqSfd/sMeAemTvK+4UtdRYo9FqRVwtQyCXeb2IVWJuugBW/zXXrYpbehULlghQKiICajOLmhQpuqOx7fIzgnTah4iaoSgimWIAawuqSf4lOSRA9QUK2DJwQmN3s2qVAfMHlW2tTg5Ia4MpVhawjn/AG1p0mkfINgZQZ8tWwwUABQ0gkHHcXAEA5B0nU6eVRlK+ZThyUBtZr5LzaAGaSY4ktnIB08oh0Dz6siz4QW9IBkwPUWBM/MaDPT1QBlUtKmGDM7FTAiLzMRHGDz76N3s0rrbUBK904zgiYzI+uttuJ9boFfAMG7iQMj+Y/qdb1abNiSowZU5PuDK4HzBn6aCF6p4eV3pNTH+GhS291DD8peJFQLLYYEm855mv77p263Ab/y3lVKdRVF1Sae4SCb2tBIYOOYnMmNdAGo3cdPqlyy1yoJJC2ggYAiZ4kT9zxzoOYdZ6EKj1Ep7Wur0/SAsNTDWioRABUiIE/FlZiSdRlLw+gVqNakF3CKG/DuyL5uDlYcZJBCmCB8p12VNytOVqOgOSBd6mAMDHJMACRMkfbXMPHe1q7/cr5aI5Rf8JiqVKXeC/FxBnyyRHuZgBEbb9ne23NB22VaqdxTxV27gDP8ACA4BpzyCeQR/Fqlvsq1Cq1FkqK2CyFFUrJgTA4MROBq39CqV9l664dqIYp5tQm7bmM02qLNoF35wy5kckjolCtta23P4grVpSpFdWk0rjKglCWRQchgxXPIGNBxxun1atN/LoNaMOxqU1APPLEevsCciTHfR/wCHGZAlUpTb8tPBcKtwZS1tocMCQHaYVgP4R1/ZeB6Hpbb1EqUS5YqbWQhuYt9Jb5/bT3q/hrbR5tQVlggKFDPZ8StC0wSqupg9h6YtOg4OOmutCoqlgK/op1KhIlVdWZRzDeZm2Axhj3z6Q2fT9vUFKqtrMiBVqI3Y5IlTkE5zqC2nhLbu1P0FqICOkGKZOXBCyAqlmPoAMwCTHLesq9KUVAKm4dizAqvrcegFTauQqCR7nAGgvC0lBJAAJ5MZOtfMNwFpzOewj3+utKFZnpq4WCwBtbBE9jiQR9NZoU2BJZpngQPT8pAEj7aDln7Rem76jvKu52NMhaiU/NrAqSbZAQKwPFqmY9uMzTupIu5Wd+K4rhGdJSxnJAYAyoRSewtJgHMwD6G3KEri6e1pz/UgH6HWGQN6WAMQcwc/f+8aDzkfCW5SF21N2KqHdzSRrXKrKqyhzE5i60g+/MTtKdSg4q1JpkTBKyt0iQwIkMZiQOwjXqA0qZuQBebmUdyc+qOZkYPOolOkIGeoKSUHSQrj4SsfEVDAe/ImNBzTwh4yrU6oWm5qULiCjKtqEmSRUEGc8MIjuI10ja+JJy9N3XkPRpmqoH1Qtcf5ZjvqF3PTdnncfhWaoblqNRVSwEEkMgdg2MjEweO2pvb31NukUGS7FrFGI59Rh8A4Mgk5yMaCQ23WKFSIqKCRhW9Dfo0HT5WDDBBGRjP1Gq3uum06cMD6sDLMyg+5yAv82NSO36IgAuFryGJpM6CR3gHPJGZkc+2glY1nWANZ0Bo0aNAaNGjQasD20w6nTCU3dYU8sZIJEywBzBOeO/zM6kNJU6Edyc9+3f8A4Tn56DnfWhdToGqbdwH8yizsAFHpUozKrFGVZBhcsrmLVM69D68m4p16i04JqwFDI1RqrFKYDCVFRV/d8mCFF3Grd1RUNlVkKtTqsEmpYCTIlik+liBAIOSuM6h9qgW5PKCUlMtTtylUmym1xIDGp8XwNgqCM6CQ6dubGJqOzqpVLxVDqWIAJdQ0q98rAESR9p+jTUAAm4r3MEzHPyJ+2oH/AMHUg6GnUqU6Qa5qKkBWIysEAOgDQ0A5tX21IUulMMGs1sybRazwZF7kkt6QFxEgfQAJSNMt/wBQCJVKC56aFrc5wYj3+2no0z6nv1oozEMxCswRQSzQM/T2k4zoEeidQest7IUED0kEMDJukHPsPqD7arfifxgSK1Dp7K24RrWdrbKUC5ybjGFBycA+8EaiPE/jlmpVKaDy3K3EqWLgA8RbMEi1jAiSOeIPY/h6XmMCzg0mWs7BZUUwtVnC2EeU6sVKMD6kCnM6CxbXf7ir5rBgLKpIUAOWaVm8zHoYeSFQ3AxkAjUFS2/4ZXrFLqi1RQSnLKtIyFrPIHqa4tUvMkgz6bhqRr7+pTGy9QR99JZKNI02ICp6VDVLgOIMiAdN/FXhh9yTS2zOu426CoWqMApvFpQ2YFxpI6xKgg4EDQSr1KfwfvVXcL5dYMHcUUUMFd59CFjAkgAjsQDqA6jsNx01V3FBWqU/NqU6oI/KXKEsigIabEBvdbjGPhd+HfEVOq34Pd0/JrIrg3wTSAphmZHXkmZOeCORpdt8C+3NYTtatWKL3WO9hASg9NRaFDgEAEf4cxltA26AKVUmvsnqbGoYZkALUXuz8JEqT7EEZJAOrRsvEG729MNvUWokx5tAFpBMA+mZIETIT5TxqM6RRpk1qf4dg53jt5bLaSKjDzbagAYwJqGGIHw/w6a75n2FSu9EmttL4ZrzdTdZFRC13KwIJAMEC4226C80apq0y203Ae60rNrKoaD2F3wyQCeYEjsrSpVQYNcXe3lAT7kZz9tUTo9emz/iNrufJrIhWpt3YeQ8m6WUACk5kElQsmeZnVh6H1zdVbk3uyCMDKtTqI6VMXArcZ5xiexMaCZX8UoafKeCSpBKlx2BBEBu0ho74046TualSnNan5TyQUm4CPYwJHz0h0XdVahqmrTamtw8sNF0QJBjBhgTIJEMBMg6k9Bhp7f899I7uqyr6FuY4A/1MkYGnGsaBtXqOBCLLRM4tn2OQf6axU8y0E2ER6lgntmDEkfK3TvRoI/bXU2FNaAWnBhkK2rGACpgyR7A6fxojWdBGLTrBpdUqcwZAt9vyzOn1CoWmVK/Uj/QnSujQGjRo0Bo0aNAaNGjQGjRo0CKbcAsTkkg5zEAQB7DE/UnTfcdMRiW9SsTNwY4a2wNBlZCxyO2n2jQaoCBBM/M9/0xpn081bqnmABS0oA1xjgz7cT9zp9ojQR3WnqBP3U3FowDIEGTj/mdM97T/EN5ZYU3QkkgfvLT8DJB+A8EkQbSPnqd1i0TMZ4nQc6qbWp5jDyppN5lZ2h1ZawAKqfTA5KiYkZacXbV9jT3NAUFWoWahUoFagZWpt6CqkH1Ihtj2tg5733c7RXUqRgkMYwblgq0juCog/Ia1bZKWDH4wIu4PBGY5GTjj9BoOb7ToYvWuIUJTqbanTqMVSm6MvcrbJggC0LFMckzqX6hslp0qN9VGqeZQS3CpUuS0U2YAm3DVBHsBBmDdFoBUCIbQFtEdgBA59tMt70ulWJWrTLgqAxJhWiYkBhJHvGJxoKh1TwhSqEU2qJequ1QMv8AiF6ZRKxY3MzU1ED4ZIPwyNTHhnoiUttSpKVrlIDmoHWLgKshGLWvLI3MnuZ0j0fpzrXq03VltrCpTLh6y1KQS1P3jk2keo2gggxgj4pzrWyNSwBQy3Aut7UyYHpNy5IB/L3n5ZBOptPLWmq/AlS4EBmZATwAoJIMspM4B76Z78pUL0gFDVXNNgrKSLUJvqDKsSLRYQSVKz7LJgNTUSjVCimCGlmiAAZiWbmeBqK6nsHZGq0UA3KEBQjWACLfXPpqBbmcA/IA9yFQ6p+z1albz9nUp7dKlJWplEdia3xt6bgBTZVEqQQc4mNa+DvHVO1tru6dJaolk8lgyV1jzLkibcEkcCcek+kXrotL92lGugDSzohyQobFxAi4zx7EjMHVT63+zpix/CPTQPWDm+70qTcy2qQKi3EwpMBVCjuSFq6d1lGrJTpVUqoysT61LoQFaBH+IIYT3WVkm7UzVokmVYqfsePqPnqK8NUFVADTK1kRadRiuTbIEPAvXEg8wVnOnPWa4QXSQVyAGIn2BAImYMT7HQPVQqDkt9dIi6CttsgywiAT7AGf+fobfdAopum6IIEXTkQPpn9db06nqgqQT8xB/Qz/AE0GNsxJM3RAiSpX6gjOfnpzo0jXoXe+PZmXn6HP30C2tS44nOk9sjAeoyfee2ltAaNGjQGjRo0Bo0aNAaNGjQGjRo0Bo0aNAaNGjQGjRo0Bo0aNAaNGjQGjRo0Bo0aNAnSoqslVAJMmBEn3PvrNWmGEMAR7HRo0GUEDQyA8gfpo0aBJNsgIIUAiY+V0T/YaVemDyAY9xrGjQbjRo0aA0aNGgNGjRoDRo0aA0aNGgNGjRoP/2Q=="/>
          <p:cNvSpPr>
            <a:spLocks noChangeAspect="1" noChangeArrowheads="1"/>
          </p:cNvSpPr>
          <p:nvPr/>
        </p:nvSpPr>
        <p:spPr bwMode="auto">
          <a:xfrm>
            <a:off x="27305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3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17657"/>
            <a:ext cx="784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u="sng" dirty="0" smtClean="0"/>
              <a:t>Industries in the Southern Colonies</a:t>
            </a:r>
          </a:p>
          <a:p>
            <a:endParaRPr lang="en-US" sz="2400" i="1" u="sng" dirty="0" smtClean="0"/>
          </a:p>
          <a:p>
            <a:r>
              <a:rPr lang="en-US" sz="2400" dirty="0" smtClean="0"/>
              <a:t>A very important product made in the </a:t>
            </a:r>
            <a:r>
              <a:rPr lang="en-US" sz="2400" dirty="0" smtClean="0">
                <a:solidFill>
                  <a:srgbClr val="FF0000"/>
                </a:solidFill>
              </a:rPr>
              <a:t>Southern Colonies </a:t>
            </a:r>
            <a:r>
              <a:rPr lang="en-US" sz="2400" dirty="0" smtClean="0"/>
              <a:t>was </a:t>
            </a:r>
            <a:r>
              <a:rPr lang="en-US" sz="2400" dirty="0" smtClean="0">
                <a:solidFill>
                  <a:srgbClr val="FF0000"/>
                </a:solidFill>
              </a:rPr>
              <a:t>tar</a:t>
            </a:r>
            <a:r>
              <a:rPr lang="en-US" sz="2400" dirty="0" smtClean="0"/>
              <a:t>.  Tar was sold to British and colonial shipbuilders and sailors.  </a:t>
            </a:r>
            <a:r>
              <a:rPr lang="en-US" sz="2400" dirty="0" smtClean="0">
                <a:solidFill>
                  <a:srgbClr val="FF0000"/>
                </a:solidFill>
              </a:rPr>
              <a:t>Tar</a:t>
            </a:r>
            <a:r>
              <a:rPr lang="en-US" sz="2400" dirty="0" smtClean="0"/>
              <a:t> was made from a sticky substance found in pine trees.</a:t>
            </a:r>
          </a:p>
        </p:txBody>
      </p:sp>
      <p:sp>
        <p:nvSpPr>
          <p:cNvPr id="3" name="AutoShape 2" descr="data:image/jpeg;base64,/9j/4AAQSkZJRgABAQAAAQABAAD/2wCEAAkGBxQTEhUUEhQWFhUWGSAaGRgYGR8eHxgfHhwgHR0dICIcHykgHh8lHCAcITIhJSorMC4uICAzODMsNygtLisBCgoKBQUFDgUFDisZExkrKysrKysrKysrKysrKysrKysrKysrKysrKysrKysrKysrKysrKysrKysrKysrKysrK//AABEIAMIBAwMBIgACEQEDEQH/xAAcAAACAgMBAQAAAAAAAAAAAAAFBgQHAAIDAQj/xABJEAACAgEDAgQDBgEJBQcCBwABAgMRIQAEEgUxBhMiQTJRYQcUI0JxgZEkM1JiobHB0fAVFnKS4UNTc4KisvE0kxclY4OzwtL/xAAUAQEAAAAAAAAAAAAAAAAAAAAA/8QAFBEBAAAAAAAAAAAAAAAAAAAAAP/aAAwDAQACEQMRAD8AATwoszI2y3LTFqDMn4Z40vIKrAlK9VqRXIgEUDodBt9pJIsQ813JPFX5MAyi2UAOGQAhh8Tdhg+3fb+GUnTlC0jonxc9qEHLjY+GVmLEHB4PkZ1I6NtOEwnjljIgNyBklSvMRkT4kC2AxagQaUkA9tBGg3G2VEWGCUnsC8gpyTRLELxsemioyCQaAyQ2nVG4yBFlLRZCNIZAGDAjDHiTeaIOStVWePS44Via5NsaAAH3iuNtZIZFNUq/PF/Ua4zdK3EYI82BpjKeAdwxjQqXC3MvHN/qSVrvoN4t/upxxVKSMUSVBVbIAbKsEcLguvE+otgkEx5dzupXCTPRk9NyVlbKkghbFYIWwSf463aCd4ZvvLpJPGR/2igqowVKeUQ1mxnvX5qGuGy67u/usshmKKjKiBI1VaCmxcSKRlox7fmzeg8Xp0cbOsjzBXBtfKEbAclrLBz6iKAAJJFC6OvV2vTnRVVtzIwx+G/qAvOJII1Yk9gLPt9dcegdTnaeQcnVht5f5kmPkQnpYjlxBF8rABFfPOtU8QbvcPEkrCQM6rmGE2GIDV+F3odwe40En/Ye3AjZXmeMKxp4F9TnsoLyIrEscKvLtX10ahI4krvqAAJjhUlQOSm3VIoUwARyZiV5Cu4Olz/eqXixjSNACfUqSC8BRYMhiBrj3Su2Kxrj0qV9y0jSFR5fZ1RI2HJJMlolUsfSPi+X1IINMXmKo49QdgAAGYkKt8aIveKg7gixWcC8ahuxQxiSZuSqM+XI5LcvYruPKwK9KuFtcAkaDdK37yLNzdgeKjCBi3IEGyQV9u9XZNHJvP8AaTMIn5ycWjaNuRpAVsjgEZaX0k5GLPe9AwybdJFP8onWVWKTTNE5u69JpyAAvEfnFVk3rzqu92kbVBOymNP+zpgbHrFPGBZIF/jdzfcVpYSFpxKwMIKTAkny47HBlIBds9r4i/njGpO36RE7Syyzc6NxrDMjMeQckEhXVOwAuhZ7/ICC9fBKiJmjDHgW4RelSPhAYvxHMggWP2xXsLRuUEW33s8kPG5EnAV+Is8uCycS11RayD3HbXPZ9MhWj5LKnpoMEm8wHAa5WiRSScopYml9K8bLWvXuPJI0ZFYklfM2qmjdgLCpcKtgWW5Ww9WK0AjpkXU3DxQjyVNEcpmR1BoKCqyERkrZPKNf7dbdP8FyozNui2btjIqjgVI5l5FBx3JDC8DGTo10XqkVGPzCrCiq1EzvgsxXnuJ5PSQzFmIAB/LROpWymjUGSX1KaLTLChBaiS3Mlya49z2sdqFAvT+B9vzMSvMzAlSpkT0MwFDIAJAbPEkZUA3Y1M2/huSIyCKNFNqA0sYBFj1etxIGFcRcZGQRkjBHp8UEjvkFgAXaF5G4qCFAZpLsg8ssD6flrj1DeQbQrZVllNWqiWShZay8kagcC4Ho9OaHagg9O6fvCh8sRUGKjyV4cWIJapKjzyweDX3/AG8ibeRx8BtRI/Zvx75PQF8eJ50BZoi89ta7bxdt3QyDbSi2YKWKTOApUkltw3FQbICAMAOx1sPF8DwcmhlMZY/EiSta1kBpVVaBwtEC8CsaDTYy74SRuYg34TcmjolXCkgAl2RmJpc2CCBg1Wqw7o1JJ5l8COMMUcbfoWEgEhoXXYFjQzmd0/xDGYQ8cMnEtxUGONmBC1ypDFCpIH9Ye35tD914tkRbhRSAgapgrk5VTz40imrNIB+3sETd+Fd7OlJyPw/z7MxHpYfCA5Ws2MZrvWiXUI45NyfMa4UiNUI+asGTgCqL5ikKD8a+3vpcm6huGtZJ5GTzGj8vzmCUEBa1U0Rg+krVWK1v4cTzFl5TLFQCeZIwCgrHXHNkdh8IPf2GgJ/7wSmdI0kkpphzv08lUqxHpUd6fB9sdsaGdb63LITGzsUqxbF+NsVAHO+/ah7fXUzonTIOfOSYzSr6+G2bkQCpDC1BS2sAWydjpq+5w7Q8wkO2iICh5WcyubvjbOFDAiwtShquxQ0Ct4VBqYBjwPBVZ3rkwQgheXxG6QgfCCPbGi8PRZWqlHMEl0J5he58v8NCylgy/ED7HIOp8u+hJ4clNYUzSxgAiqHk+XHwqkFArfEj6nbb9Rgc1a+XQMXNljjYlrX0sLZVKhrY2WbFXgB83U9xtGqJVmIIDJED+GqrHxHphQVVenLDBqtQ+qfaHugTG8LREoykFZAy8qpxdHtdfrejBmRmESv5iPy5NGjKqEYy6u7OXYgYY0RZIo8pm3WOMrGRErWCU23D0liaY8yGU+1hQbBNn8oCOl+IzDGI45olQFioYWQGYsL9Y+fb27e2s02SbdwSAE7369zLec/9237CyAKrWaCqt5JuuIEsq8SbQ0vpbiQCCFBFiu+Bf76K+EJ5+SQzysyySQ8FLHt5p5Ai6Iau3Y/2EL4j635qQpCsnLkhA4kk8RYGL5ZrXscfUJpNtuYtpK4gZSvCNquNsg3ZuwR/HGgn9dn3KSyRjcsEBCUsardgWPSmbyO+cfKtc4N8+4n20wNu8DmSlB4kLMGXIN/Ce9miP2n9d2m/ZnZdlPZIOCH/ACigQpIFV8u5NaA+GeibpdxGWEcTR44zSojMDdxqhPMsys4A4++dAR/2xuDUbSclqmjjhSJa4kGwqL3NqaPbvhtdtr4U36bV45ds5ZtwjBVKva8Srn0Oe3FRnvePfXXq29pyknlwni6nzPMx3vtEQSpauQYi85GSxdT8et5Am2ssU1Hg5O2mClgFOCXB7H63fb5ghdI8Mb9ZHY7SZQ0ciEeW3dkPEjORzC+5/hrmdnuldY1285bzAaETYzZPbA7HRDrf2m78u6xSIo5ekCEAkMvwkScjRv3zgZ113Hir7s6COHbTeWilWWWUKCUANIknlirYUFHb2rQLEnTNzxCyQNGz+lPMUqxIGeIYcyAMWAR8IsWBo90HwzukEtJHOXr8NZQGdRaSUCVYcfMAJrue96mdS8YyT7a3221ZXD+kry4HkyrQxxIq7uzYznUrpnVng8mSLbGOSSMNJ93aJLBs+q9u8gBK/DdDFXoE2DxDwZvKhgUNX5Gbt2NM1Hv+YH9B20a2qNttgrS8YpXdZIOaxMTE6pUi8gxrLXXbPa9Fv9kbd2YvsYVY829G9V+ABtucaMpUCwLUDNDHbXXZtLMkS/7OkEMaiMSE+YFVfWpKlPi+FQ/Ltx+oIA03U0sHZ3MzObj2iuWQfhjkVC36gwvNAjN40U6Vt3jVlCTsDVsNrHt+AY8W5GSJ5DVk/hhjXy049H2ysg8vzAyfFFGY4shuR5fjF1t7tvTecUcwn3s3No/MCS5DCJUMnpqmc7l8gJzI4EgWcmxYQtz98Kq1bk8zbrtpy0y8ibeSMw4wOJpQbFcqxrbqvVd2IkH3mCFm4l45JYHkVWA5JwdRmw2PUTVY0U3O6BHDmplaq855NwOLBQQI42ZMBwpIbsQbYE2Jm26KoZ5mSMt+YxrHIfcKl82Ui+Koo5AAE5vQc4Jm4lLeaVTVFOYIsi3T7xTey5RRX8T43T1EsJMIW7HJNrAuRa0tnkoGHIHMBTgk6j7x9tGgknlSdlUv5QkiiuxyACOXlBa7rDBh2yAofqniOWOMGHzdvGGKhY2cEqxJBd2Yl6rABAzgYoBL3cMcThGmVAq5gAkLOOYbkXihdGumrkLW67CtLY3zI0YiMkasyK1PV+oqbC+kgqcj9bu9R59+zsDyYBgTg0SSzZNe5zkk3WtpOi72/wD6TcEBrvyZD2Pcemq76CdL1F8LdqwPPjFGvItGCc0B2sgYrv30MhcHb8bbkJD6RyoBkBuhi+QP7fPU7edN3AlEZhlDMeKckYCyCL7ZUDJIBwDq1t9J02MMv3fbpyeqdI4lLdwGZbK2LoMLqzWgrXocynbSLw5cZQaN0FdR7XQsxtkj3/j3hgmlRVhhd1ox4wBdkWQAAbZhyJv03eMOLrslDqu2gVZB6hHIiqwAyLxdN6e35roa4HrG1ZrknRGmk4oIeRdLIFeatULN8jQIGO50Ac+EieUm53Hlxl5HKoKtjfaV6QHjZNjsDXcHRfpfhzhC0UK7pVY8meRCnMutGkIJPFVvullgLzreTfRRvJwcrIiU8khBcghfxG7hgWo4ZmJ5XWdTP9qQSEKry7heQ8xiW8uIsjcAUoK5IU+lYsEhsmjoF+Lw9IIplhd3eVeI/Ac/zTOjLykKBWZiV96o/K9CNl4Mcp5TfhykEOvlUw9NsDcgBHcA4uj2rTZNvI/5pyRyUo23gHEM3L4QnIE/h2CSnHBJAutdj1BQPS6Io4thSpoH1gsI0jKH4b4HAY2MUArrXhmWYl/NRGpiFlUq9WoBpEbkAKsoCBY+ui8nS2G0iiWdVEaKjScyYgy8ezFD8jQx3GM6nCdeX8mC2pbkfJkdSSWsgrIoFSA97GABQAGuPGPmrvxk3AZYwsbLxjI4tyPIpxNsCeHqUMBRGgHbPokn3Vo42SWjJbcaU8mZwQ8qqGAqiRi8XQxw2Ph6WMTkJCWfywqKReC14A9N8gSfcfpg/t5S5qXdpGxKfhKQgjZSOSEk8nBPp7gEXhgaHvTObgGK44wCFPAKWr0gcHRgFB7NyHfC+4BUbwnvWJNAZOPO7Ua9nr+Gs09nabcE+ZwL2eXmOrMM9iWJOOwF4AA9tZoGFZLzzsD37/qbugNRD1CHt5y39HBNfxOP8tVb/vP1EKsku9kRL48V2gYtgerKcQTkgmvpfEgNO3+0oPKfwGWABeRkpGVmus+YyEE0AG4nvVkcdA4JuEyfVS5NB6oZOQK/19NfPXV+t7mOVzG80LO7GTypnRXIAs8VNfESx799Wx1jxZMycF28iCUUG8mR6B75dUj5cbpfnX71rPMgUtulJdwxHEQkALgEKJg5xnjdE4FgaCCDutxFC6ruZ3XkS3F5chyqgNkjCgccfMd70TR94IZW3W0ZIEKEqIfI7hhy5NEwOQLLA0aorepvTNhCTHIs8yxW/lq2zlYSCiDT8uLL8TA8bAu17jRffPtkQzRbNWKi0czyo+TRITIYWapDfcUBjQJO93cM20LGCGxIU5ch5oAAbl6BGG78RyU9j8tdzu4t5NCnk/yiWQBpGriAaFAEv6QovN0RjBI0U2XW3mJUyInGj5axRlGY9k4ECSiqkMzSm/erFzU6M0UcjQrDtHIHlzFkJNtRw3mmMewKSJRHb2IRYdrstuo5zPtyLKiXYmRXPzSQOxKgsM2CPTgHUDY9UiG6ARIREnKmSAqXHBqMqCQAiyD3VhgrxONGtn0gyBWnig3MyoBTSStIVAFNwACUT/3kgBJJBQY0O8TxQbb8RU2yCzwiAbkWpT6yr8yq1dD02aLHtoHHZeJCuxgk+4xOJlK0JXyA5QBjJG7tyIJok2M5vSn1rqyiJJ/ucGX4FZhLIa8ssrM7FORx8QPucCsiNz1rntIOHOLiWRkSR1jPrL2qiSh3FisYz7aDS7s+WASx4teWY16SKonjn/P56Dv4m6i07pSIpZACkUZQM/vYDMXazWTfYUK0T8Xbvdbd2jaXdRlQpCF6r8Ne/Fs5DfWhrNvsN1OTPtiQI+QZweB5MVAjjsl2drUDj25qCQDpd3MzNG9mQkMbVzyKDIAJ7+9HAFjQWF1jf/d4TGpQkcSUnhBtqAkZgwVWNVkglu5J7la/2sYjBuY5UE2AwRIk4KGYH0xqoLFSo5NZoke1B133hmXdvuJVliiikkcL5pbkQCoYqigkrYIuwSQMVV+w+DBt4wzybechShV0FLzZTy4SMOZ9IXBFeogPXHQVr17rJmlZjGi8SQSuSfUcsfzmz3N389EUR5tuwHqZ+AXFLfmRrRPYEe5Pzzpt2HhHpxIXkOZI5J5hRvYhhHOVYqCPhBfF+prAUtsZFgLLsBE0ueSGNlR1AULTQuyiQ2aarb1D01oE3ZfZ3M5HOeJSoFhWUkAk5+NWGT2xd4vVm7bxVBDyX8H03Y2kfIBu/qMbORY96P63jUfq3h3c7rbOoVIGIDIDPIebBaBcAemu45OxJALD8uhvRkkhii2xHl7pOPnMOLBvccw7DmBGFBdGBNUpFYCL4mgbdTmUo8aqAhkCseK325KoAI5Nnkc2K9WhvQ9ltRJJKzqVCtHZmjKlWJFyeY6hCQKEfI9jem7c7zbxTRweY08sg9McbK3PFsAqToQAAx/EJFHit/DrlLF1GaOpQkCAio4o94kgAJIUmNmVbAAYryABObAOgXo+kQqWGz3D+ogkRSRHCm2atu5ZqUkVdnNYA1z8O9O28TAvKUkBsBXkHAMpUBfN24U4buSPb1Y0yfc0DsJYIpJnwyy7vzLJoDkJIyQCtNVAUW/eXt/vHJqEG3jJ9ZjSORhnB8xnKZyTyiWiSAD8WgWV6g0xkZShjmNR8o42U8CVf4gO5BpgzjBFgnXHp4aJGRNoqh19XmyPTkCz6FyCFKrgjsoJGmheUqssS7idlco3rhiynpspHNHyUtWCKIJNXWtOqbeSEPPIKVA1MscIYqFDHi3nW1hCSp7gVgaBYAkndvuqs7XSQiGRUHIGM+YQxTiqFiS4BN0CCTc/adO6ihIkgZSpSmg4BXVSS3qRhXLAyCVs1RyGOLrph2sbOQhfkwWSufEMFUUgy3c3kdsnUDxP1aSbZExOYpGIADXGSyseS06hs8WoUCa9u+gDPHLC0bT7RoHckK7vAfhV3ChlRpEDEd+Iqr5XqUNg0/l+U/Cdpi3mlXZUBUKTH5npVwiqFvmwzxK4oT4Z6k8UbGdULKChdlqZyXaqdmDKirwChxk8uwAOj8nirbKRNJPG/ksWSOCQyl8FELsUHEW/YWS3HODYSuvEQyKqmJAnCQt5AZWywPwoWRiy0SG7EULJKrXRN5uPvc4L7ooS5CgSKHIJWPibVPhAANKKGaONTod0294spMO6dTItkcGVZJAIgSGKuEc2QACKyoGiA8RcD92IRnAHN1/M4AEr5yeT8gpJviNBHnh5sW8o32PNVDWMGweRBsHFn9u2s1E6tOvmtykcGhYDkV6R7azQC9yoXzFndlDpZeeQxhk5YpU2xMgLcTfFgtAYN6Gv007SNJdvJEeTip4pnZiByJYxgRkhSB+Q97J+bd4V8PLuEEiPuFQOWMm5G3kUvytikduvIV8RribqyW0J610rf7XdLFFvdx90YtIsi+sxEAsVdUKhTybGVUg37EAOHTdzt9wgM++dGYepfvT5azyuIROioe/GzXb211O8jEPHbGCNWtEnmi8sclHE+WoVnNHiCxWibyGsa26ZFFuG8mB3mkkIqSUKgIUUx9Ezk0gZrpSx7sc2s+MnzNY4SCTyljauUcUfb6guzFi3v3v12Q69I3+73HNJ5vOgWQGQyzKKybEblwaKhsJYoXQ01T7kRcItrsICwtVkTbyTNeebI7P6+NE5ywokAGglQ+Jl26INpAkbcQrTOD5jGgT2koDkCa7GhgVqNufFO7a73u4o2CFlZQR37KQvz7jt+mgaOs+I3hjI+7TJIBSmUyII8qD+H5zcsfQC6Oe2lzfeLdzJIsiyGIr8AjBULiiQSWNnNm/0oVqJ1TcmUBqYchZtr5G65e5OAFz7D2oaGUOOf1/1+2gLydbllFTT7mVTfpaV2Uk57Ekatj7HtjDF00ThFMkzsrtWcPxVMj4ayR73m9UnCe1n3H91affCXWjtuntGoErbiVikQHJiSBGAV5D0ng15J+H66Dv9pHhry9wYtuqxxuBOiVSrYZJAtdhyVTXYcv00pjwzuSpFxAFgT6jdgMAO3bJ/hq1en73fybRH3O1+8EryHGKGVRVVfOZW5UCGNH6NYOtG6psW27yz7CXbFFJAVWjVq7AOQkZLHCgcifrYGgRkln2IhVZ4wRE7ZElW78iQCAHA4p819JvSdDOPOQynkrSXJmuYLU9kfMXn66cvGsj7hIHaEQsIkREMoLKvOW7B4nJ4HI7EdrOoPhBZNtuA7RuA6PGjUCpasUQawCbycZ7aC1tpt2cB9vPsZhigymagPYFGS+5N8QcmwbJ0oeJJ3PIP9y8wUQNvEA9fCOZPJlXhYAPFiQLBXOq66t/OSllW+RFgED0mrF37DtepXhpB9442VtDRjYgqaDA8lzVCsfOtB26js/PlIXcRBSSq+ZJSKMt3c4AFdh7jt2029T60xl28G1mniDFFbyHcKy2FLLwPE+kM3IV+Yn6KfiAus0iNJIwAIIlPIrYDfm7Xg8hnA76i77esFi4sbWIgH3y8o/ur9tBaf2n+M2G0CwiSF5GGWDKwAJIKsti8D3H0usCP9/1mEUaLOkrAR8hDAwctxUfznLHPNAjvm6Gq3bzZZeLtbNjLX3pqycaLwdPaOaAtdM0Qyf68ZI+dZ9v20FkdJMMFhp9owJLMdzHEpZ2IaxcqFTx4rXGvSCPrP6x1zalVEe52aU1v5cpsqAT6fJlVfi4ghu4LfpoP1fo28kiKRQh+clktQZeV2b9JoUD+Y+rN5tch8EbtJUd42VSVtiCAArKTY4ha4kfEQCRV2DoHqDppNhhuiiigyb6IC8hsXGWF0eRJvl740E6r4fgZGjkmJY1h91JuTQFs/lxcWZuVAgcgLBsdjr402jtxZ4oXei7ekUedgEdwTgY5HA/Q6UOhbOdZ4Gjj4cnVG4CiFdiCG9wKBN/IDQW3tooSvGNHZlJsptBhheAXHBMk0GOLrAvS/v8Aavt5RPLJtOaARwx8WDIJAFGNvGeRIXAHa2Ac99APEUY5Ly2ysUYHuD2cIRbVfIlBmjqJ9ncK7nfROyxpDtx5zZBry68tSx7eriavsr/XQP8A4o8H7rdrGj7mNEUU8cauPNN2bZmZgOIUUS+eR+Q0d6nAjHyPKxKnlq1/AppSFYeodwTkdhd64dJ67DuEMkTqQXbjyYC+LUSM9jRr9NCfG+5b7nJOCPM20qSJkPkAAtQvtzsj2CX76ClopGZ1WQ16grXQC5HL5VWfl21Y43Gw2vNU2+2kFkfjLLywSQp80sp7DI4331We1ZnlUsbZ3sk5sk2Sf3u9XL1uKIRyPwSS2NNfIH1VY9jxvuSbP6aBOXxIu4lQDbbeFbqogwIrt6mPE2ScBf8AMR+jKqMZOTEHiOWSvf2NWV42QfqMCtb7DohnmZImCvIxKnPFOPqNhQT7Yr6DRLrnSgkcqwgCOEpGR/Tr8Ek1gEOoLd6Zs1nQG4ep8lDBgAcgejsexy4IsZogV21mnzp+3BijKu1GNSKY5BUVrNAqfaX4gaKLyInKsy5q8KCMcj29799VUu6eTZk+Y7Zp/Uc0TxJo5p6fPuNFPFG6mliTzKLF/LJU55EXR+fer977XjSv0ycGQoSKYEH62CL+XY/676Bi8IeIJNtt97OhV5+MSB5HtkR2IJUHLevyyRdelb0u7sNI/JneQsQpLtbX2GWJwcV++NSemwVsdyxAsyRpR9gquzsBRFi0Fmquhd1oWHJWj7D37fS/r9dASfpc5ib8KQ8WCllVmUNk0SoIBIawO9VjXA7GU/8AYy//AG3/AMvrp52U+42m7Q7bnFHOsT+YYjKVQoCSe3rKZbibJIF40Yff7rctZ3qxs1kRPv1jYAmxSfdyY8DGbArJ7kKq3Ew4RqK5DlfzFsaFfPJ1u3SdwoowTLYFXG4sXj8v/wA6unqfiTzIWSdNp51DyJTNHOjSAj+oGVibArN59iwV+geIdujvG/TdraAs07yciwtQCWmRyS3JO7KM/l9gWtl4A3brZVU+XJlBNgNY5EBhRFkEj+B049O6NtAWSeGfyEVgiL5RQ2eR5ypK0jE/8Sp6SfSPSvf735ikRdL8lHFlttMgZzdihEwVT/W4k0WAI94u7GxEJ+/DcxFc8XkSRnJxSo8kjGrvNcQBnQQuvdU20gI2uyZDKMzbiQqSpABdI5JS8lIfSQR2qj2116V4OLSrLFuh5iWR5gllaiCt2OFGjdIWKmvVfeP03r/l/wD0f3yKJ8ncymGI0qmgMCNwaVR5jGhQBHsRkaTcKvLe7jccsEeRI6H9Sm88kfxH1GdAGln2+3gkOzEO4lZiRuPIAVGsE027U4rl6VsnvyHvimWWRpPvLsFVaZlaS8BmPHaBhGA64yCR3NY17tPFK7R3VtvDuGiUKrTQJGwVFriCHkIwtBaANEnJNt46zvd5fkbLbOFo+YzK6dgRwLMp5DtfA0R9Mgkp4g2iFmkqdgp4tC27Qj3BZppwxtj2UGsn3Oi6dM3u+VHCbRExIPLPJsgFQzsxN0abgRZFHIAHAdK8lgm9jEKliXkXfQI0h5MxdgkfJ2FkKtgDA+uu3Ueo7eA8Hhn82O/RLIJMkWOTSbN7HqwCcG7AOgZ412aqW3OygRwfU0hUiyACeUyi/b4OVAD9dJ0+52PUAItt03cKXvjNHGv4WGqliADjl7O1ZNkVYWpemS7iS9vFCC4DgIroB6QQAZFVRdFu9WTXatHNpHv9ptlWOWSAlnDfjcEDCRweXImIZU5UrfbJOQldH+ztuXNiysMigSU/4lZEBPtxRiRfc+8TxBsts0sUW23bvufNVfLkhZVRuQ7l0XjWSb5fL2vXDrMvWHgUzSTm2IESoyvjPmEJGARdDlyJyBgaYOn9f3WwghbykeSSPmxnR1ku7ZuQYcruuZWzxALNQoGQTzK5kTbRklFVZHmRGIPqK8GR6AJALVben2AqF1vxY8JjggWKZ5D5QSPdFGUkWvw1QyfgI4niOWSAA6n9re7KMvkbYYByXfufkWA/jrn4U3MPl/e59pHuXd5HZo+KsmGDAx0FogGgCB6h6SfVoGjY9A3IjKgblFDFgo8luTtZd/N3AaXJ78kT4jg5JzrWxeNk5N1CMEUHjWHhG1XkAtLIQVrPxE4ORoTuPF3TlHBdhuIiDdQskIuq7xOt3j+A+QoP0brCTSbpgTCtRBRNuHYg23IrPIj+WzKCpUg2CwBxYB32n3S0YzTO6rx4nbTM4J45IEfmBiUDWOJNn2zoB4y6tEUSICZmjkDD7xtvLhAN8QUcqzhRYUFSM576I9P3sccYKbVGVVOEk27GwObUGiRStEm1AJI7Yyn+NfEse9QhYBFxAZS03qNvRVYx6M/E30AJ7DQL/izqb7icNNN57cF9XFQBdsVAUUMm/wB865dKg+IhWIeN0HAH1MVpRxUWbJA/e9RupFeGAAbjA+oqTl9P6Pyv+7TZbuRePAmww4gd77rXv3AwO/10HfphKyjjlmRlWyO7qVB+XY1/E6K7LrrLEduQnFZWYEuQADVgAAgry9Vg+/76LfckbZxzOJV3Uk4eNVFDy/d6IA48gyZY0SmMtdv9K2e3hQnaiNUOSyEGwSTRaya+QJoVQA7aCqPC3I7pVZXHLkvKOEOAWICgiVeASibJ9hf1D1DsAJpop3BglhfNoCpLCRyeLEKwk5yWMW3004Rvf5r/AHv9NbOgauQDVkchdfpfbQAfDG8ZNpAjILVAv8MD8vyrWaMfcY/+6T/lX/LWaCs+m9PgXffypVcAyMvNQ1MKYY/NSh6BBu7/AEi/afv4ecUMaxcqLyqIo+IJAK5Ch2YqSSA2BxOCRWnjLesjvMpynlulUc0hFcgawe5x3+eFfc9Xbd7iSR1b1FScj2WvUVC3hcVQwBWgP+FoxuUfay+UySsG48igjZVA5FqLE0o9PMgcbIs6F7JNsj7hNmZplRGMj0opCVjLQnjyLjlhm4ggtdXoFt95/JnHKvMl9RslgpXP0IJqz9TjRToHTQg3I5kFo04MprBf1WQe18cWLH61oIrbjp9OzjeSuSAFZo/UFoBjKQa7YUR+1EnuNtpG80Lx7aNYtvI4DNKxlcsgDCNeEfI0KNJHfbkdAtwp5nJoHBIF9yM4Ge/tor0zdSpE7RzSxESAMyOyCipoHiQCbDUPlfbQG/DfhaaJmkOwnnyOBeIxqK5eoLmRs0cAVWmXqPUjAUkME1kYTzCJksWbEsTFI8VZItqoEC9VbNv5Xy8rkkZ9Rz3NGu5vOmfonlnawqfLcrLJUc382pORJQKkn0hfUSpB7GiNBL3m6g3DfynbxQRIOYWKRXYmzyaTySLADFiVQNgAkDRabpXSIolkfcMyseC/d9tGVJABI/ESVrqj63BPcCuwDceJtzESI328S3/2G3gQ4wCKQnuT7+2lnqPUZZmaSeV5ZP6cjFjXyF9voBgaCwN343CqU6X95kcmzI+32/IZtqCRktyvswFe2MaKS9F325TlN1F3RQQ/44iTv7pGjACv6ZDfNR20s7zbwIm2j3jblVESFY4BG8fwqWJRytSMSCzBnsknGFBLpXWOg7dVZNvuZZF/My5DV3/nQi/t8saAb1TwIsbFn3W3SGslZ4yR7ABSqEn3r3F5Go+86Kd48kkKIwd2KvxYcxbC1AUyEA45FasHNjRHZDpu7laecPto7MaFwzhuNuTI8dOX4uqgWMAFnc4L70qfo+3iIg3sSIc1945cSe/FJCxFnJofr20CV0nwb02NA2/bcK6rb/gzBFJ9+axFePyBrvk+wPdY670nahVC7mWxyRoyeDAWvpdyF4WTYW1BvF626n4u24sdO3PnbjJJaKUoqAerMSqxzkFVbubpbIX+lLP1DdeYz/eBGG9CwKiRmT0sWJDKGKqO5LmhRFXoAuyn+/yzAbl9rtjQ4S7pzGAVPpaRzXxL8JDE8sCgWDxtuk/d408rqG2CIpAAnUAjFHnKJSn6oB70e1RepeHdzt4JJCiNwBcSea6sSATx5F2cuaIABNkgAi8LWx6l5j3u9nDDG4P40vMux4kKT50h52ePrCGqwMYAnsOq7uaVINl1QtPIzmfmVEQIYKDEzR2b+IKin05xka7bvwDvZFc7geZMSeMjuGZgAfTYYlRyNjsP0q9QuieH9sEcRb3azc0HMNFKQOFnkSVbjRNmh9cVqNN4m+6Ifu++MrVwULJMyKowTwmHFWOAKuuJNi60A/qn2db6Ij8EOjMF5rfFeT8QW5KCos9wK99N+2+zOcwxRu4XghXkPha5XYNhg3Ecj3AIvsdBfDWz3u+4bkzbmaPzsxI0pCtGOSkkk8e4KsoaifbTivT95G0ksgkgi5Fmd90qUChAYH02QaH4ne7q1sgl9U+yzfjMflzLWalIr/7tA/reiH2edKaGLcJNEUk84I6takBEB9vanJvtkUaN6i9T8S7yORlj3xljAQK6M5HLizFQbYFgBRIkINDJzoz4c3/Nd4WDFjubouZCOcaVbHJwp/hXtoAHU+nQvOVEY7jPEGwIkqhYzkmvpoF1Dp6oZiowIiR+zVeR29tOEEwO7dlTjXAKL50DGx4k0PY1k9qHcHUHruxeVWSGJnkeIqFiBN3KhbAx8IP6VoEiMF9tIaB4zQqLOfUk/a/bA/gNWV9nHTwNxIywrIY9rtySX4sjvGL8skYYryyCP10s9M8Azcgu42m79dj0BUKdu5lAU3/xAfW9WmvhmQTmRd5uFJUKAoHpVfhUsSS9f1ge5oDQCt50Hc7oGPc7YOnNjF5m4sQpYIU+WxZ2/rEEnFnGmTw74ah2o5BFMpHqfJq69K8iSBQFn81We9aJ7TZ8FAdjIwyXYAEmvoABQ/f666ztSMfkMe9f6Og7BD8jrSedY1LuwVVFknsB/n+mq7n3EEVz7jatPIHc80cswN5IEr0i1WEx7V21I2/2hbc4MG6BDUo9LcjZqyZAoo+1kD540DT5u7f1IIY1PwpKpLgdhypgAT34+117azXDYeJts8SO7hC6huJyQGHJbIxfEg4xrNBXfi3aeXuRBHJAXiiSMjc8AJQsYAdVkVkYkULPwsuNKL+FJWA8hlkawDEC0jIav4xGIyCMimwCO+vobqfUoYAPPdV5YRCOTP8AREUFnP0UaDN1Dey2u026bVDjzt0Kf3ysCftXmMO/bQUvN4D36RF5UWKMGz5r8VX6kkVdewPL6XrTwvMUdlWW/QaKg0SrKcE0T6Afy9r1dO08HKZhPu5pd5KnwGbjwT3tY1AAP62B7CwDqd1npqGGRUjjV3XDBFUgjIzXzAHy0FCb/axLG3AMGBaqNigw4/D6cKWz72NZ0IDyZw3/AHsTWB24puCc+2LP7aKdd8O7yIHlA/EFivCMtYDDJMVquAGpq7mu+gnRYpAZlMZzGWprW69HuMkiQ/x9tAPbbkADA9AJ/XlX8e+NMe02qHYAkAku6/Mg/i596wALrS0JTnB/j9fqPqf46afD04bYyBgT5cwOPbkQB+3rf5YvQLssQzQwOJ/QEdtQ3GD9R/hojCxKUbwvEj3x7fsANQXoEcuwOf0vQNXjbeM0vFwLjtLArFUcXgqUGQT7/SlMv3xp48bkEs1li8zi/kAi+4PYs59qHEUckaC+EOmtLvI6iMqKxZgQSp4qzBWIUgcioFEH2wRggR6AjjYhjC5jLSt5ig0CWhH0z+H+W9Ct9s2cSPEkjIrAF1ifivFAGBoUDXcE41Z/TuobaLn5+ykSdeSxAyAyTAZHECRWLM5NmOMgk3k3QyTx1so3H33pUkMwpge7dzRVpODigbwckn9dBXnhfbrJK9muMbMCTVElVx73n21N8R7yaJmjj3EwiYs4QTOVNuwLCmN3x7nOnPpnTdvun5q0EbbiPhxWUBnDv5gZ1CuwmReAYuOLfFzJOJHVfAOyjAG53cUbMLBkmKuaP5S1JwAoV5RP19wCN4Vd5tw7SO0jRQTSASMzciIyK+LkLLd1IYdwQaIkL1Lb7fj5mwLMQpsbkisGr/CstQ7E4A+edMydH6btVY7edXlljKofNSW+XG6QC1IW35MvsR7gaTPF8j+e/I8gSCp/qlcA4yRdf/OgmSeOAij7ptEi4kEGWRpqK/CyqQqhhQ9VEnNk+xTrHhWKWdtrHccoYuGMS8Slnm7smfYkKABfpUAZ1XnI4PyrV1dTn4fetxIRxChFo+om3Zhn8wDKP/N7EaBa2vStrt5o4BJ54JriVjDOxIBUemwx/KjFgeQyO4AeIpIpt2Wjg8uNRxClixNfm7lVJBB4r6QAPmdLj7li/MHJaxR7G7B/jpk67N5k/miqmHLA9zxJJAHdrDn6sf00BTZoX8oVY4scY+FcZsccN3om6GjfhXpG6WTeMIpUjlMbRsYyVkCNWMqbKtYNgEX8sBOlzgIjNkZ7GvZcX9DR/ahq84IAiKn9BQv8AB/hoKR3u13UMrNIjRqUADPC6r8PG7NC7vv8+2dB4ZC7qZiWUUv4YsWDd+o0f2Py+WvoWRVr3o/K8j5e165mEE4AsV3ANfx/w+mgr7wFuo/OCwDfuWB5FynlKAB6nAf9KrNmqN6spEA/1316q129/l768YXoPfrqD1pC0LL/AEve6qgTYPtRo/tqeNL/AFXqKvJLFHZaCM+ZQsKZQeK/MsOPIgXWPkdAjdWWddsFZw6s9DmOLVSmywod7N176Udpu2D86Q+rPLllieQ7Nf5c/qfnpz8Ub1XEPBkcBmNqwo8QFrB75GP+ukqDciP1kKSASoJrNFRXvd5oZOgF9ShlnkL86FKgAwKjURjF4woxn9T317pw2e4EYeOvgllXCsRiV+3017oLY6Z0CCA8o0HmHvIxLyNnNyOS5z9a+miQjF/X662Lf6/jrwP+3+v10HrUcHWjKCOw/Q/46wE/T/X92vA997/b/X+q0Gqt3oEe/wD8Y/z1w30CyqySepTVgkYIyDfzwM32Gu49vfWjgn/D6/8AT/40Ff8AiD7MoJjy28rQse6t+IrHPayHB7e7D6ahx/ZtJBtZ/LnaWSRRcaxqFPE4ALsw9278fbtWbLUV3xn/AEO1dtbg/r/DQfO2/wDD+5hZvNhkiUE+twFT/nPovHa7N0AdE+nfZ+86gh5jy7GPbl1IIJA5vJGOVCjYFHHertnxWzBFESrysmmtflm1IKkZ9QIxec0UPceO3jISXao7cS2ZnIIrvbyMSAD8J/NXuL0G/VvBk09+WsisKNS7eRBfBFPqAYC2Use6rfes65+GeoSbZRtjsxKS8nMB0V1KOUbnzVozxC/EWAA/YkFufFO43LrHBBt42bCFYwzKS3bnMzKvueQ4/toh0Xoe7EhXMnoZSPKaZSGkunDJxYFkvLD1RmjoGzadejYsDEoC0BHH91mkPYDkiRKgBU9hKWGPTrl1neTGB4oNqqF1YBXjmCUaBUoimEu4bGWUVZbGDW23PWPL4R7WGMg4JKKAO5qOOV1HyGe9WPfS34z6h1WIRpSu0gJdYoZHaMAiiQ7yRAE2AaGR29wCr1vpjQMIZlBCwLRFMDxVVJU1TDkHHaxn30rdV2yiZlVQq3nj+UXnt8r9+37Vptj6LudwHcsZ5KxxlMjG2UAWCUsAOKGAD20J3XgzeyPaxcyO6iSIvfvah7Bu/a/noN+jKBJDWCZFFV35sq38+5PbUzqm2bcbryIwC7iMC24gWoJZv6o+Z7C/fXPa9EMO5RHViysgNVyY/GoXiaJI4++e9jVp9L2zRqZECLM4A5USMUACRknABPa7IFAaCrW8CSoWbcFIoUNSTESAgg/CiSRo0jsfhCgg18Q1L8Uddn3byQ/dpII0YNbhriSwwLoRgnDAXnHfB0f6nO80hTeSwPJgIzM0MNqSaikXMEwJPrbkrjipqq1DO1aIeTMJkcm41mUlp2ZgxHmKTFMb7MCGYUKJAsK86rsisvpChZVEqiweKvkKfkVNivppq2Hh9ZILJ4vZJasAjuhvIQq2KHp4g+rtqF/s1oRA7DgZIQ3qOTTMC1CgqkCwO/c9zronXStiMC+y38+/z91GSDoIW13h/AKZqUMVJGVtTxon1XVV+v1OrLPjjcSKHTyuAYFiCoJpqZGDFiLNjFHFgjSR4Wg3kXP7sJVDgBhCpegMrybiUxyIwQck+w1ZnQ9xvmZPNgUoT+I0ihCo+Yqi3v8AlazV8QbASOheIJ9zJwMARAMuPMoHB7sgUg9qUk2PlZDMo14P9HW2gy9e6wDULqvUDEFVF5zSEiNLoGhbOx9kUZJ79gMsNBw6rvW5eRAfxiAzMAG8lLrmQTXI5CKe5F1SnXHb9Hjgg8qAG+5Jrk7e7scW5PuT8uw1K6bsBGDZ5OzFpJOIBkY45fSlAUD2AA1OYaCm/F+3COglQKcj8RRn1dwW74B+eNL0W/iR4+KqwBXkFAviHBIFdgV5Gxfc4+X0AYr72Rd0aofLsP79eSbVHy6Ix9uShv7xoKMg6oh5M7cGeSRypcAjnIzVRo9j8hrNXXJ02EnMMZP/AAL/AJa80Hke03YrlvEP0+6qBn/93lX768betAT94nhYH4QqeXITXYL5jcyaY4Ht8gSKS6dtOqyExx7ibvTAbstVj8yxuzdiLFY7HU/oHQN/tppZiEUuhTzNwTwmHNOaHmBKOShhZUEjt3B0FybfrMMleW/mWLuNWdRi6LIpRT3FEg3jvr2XqKKaKykjuRE5H7txofx0ldZ+0Dc7VVZtnG0Qoc1kZAf+BGTkF7DmOSWQAxONBZ/tkc4i2aBzgcpmazfbikak/pegtOLeowBU3yFgHB+uDmx7juNbbjcBEd2+FFLMR8lBJ/XAOqm6D4m3u93oEzw7V4lLpGYePNmUxciZG5khGY0Wo0or5WLuukM1F5dwzFeJ4OFVge9x8fLA97okA1ZxoOOwin3NyNuAsDfzabfuy0RyaVfWLuwEIOASRZQGf9noq5VqHdjLJY+tl7/e70vweC40PmGbcoxyakKqO1YIogAVnHc0MAInijoMW9mTbbGWOV47eWU7h3CrZHAIxcOw73GSfYgY0Df4g8TbBWSLzlZ+aoMk8MghiTZoXZJ71V4or+68KvPxjjXcKoa2YABSDZw0s3EUQPgjNgqaN2Zfh37Kki4vIfWpDDmCSCpsELG6qnthml9jjI0y7PwTFEpqfdqP/wBOUQKCSScQIgOf6V1/HQJnTvs3kiZGEcDFSDcm4dj3GAEjjQYsi+WaN1rv1/o08MMzpvd3tuCs/F5nCqPiCA+a3I8aQFbBNC7xrv426jHBEY9r1LcndEgRxxzSTM/sUYB2VSQb5UCOIxk2k9Hi3JlDb1GljCsAu7lX8Jnz5gjnkQtXuLW7u/mHMzdS3G3HDcTzRE0DlSa7ks1NwUkWzHiDgm9HfCzz7WBA6QOvJ3KuiSupxTKBIhcENy9TYCkjNam9H2UDys29l3biqEkywrFIDQCIHMhK5oMp4j5jkNEOp+KNts6ePp+4lQtQleQGPGCUAZ0BI7Ckz7DOgh9U+0bqMQ5HaRcGyjsJKAsgBuMpUOavhysfWwSvdb8XdR3Ppk3HlxsAeEI4CvleX/8AVWtvFHjRt2pih26bfb8AxW7ZwhYoGIpUUMbCqL+pGlqLdu4ulWlBzZ+le3yP8dBa32c9CTy33MrF25FQWJYr6QZGJPd2LHPstj8x0c37cC0gsirMdfoLvFNQ9ybqqFEgL9lUjHbbjzCGPnlh7d1Vf2Fof7zrz7Q+vjbRKiMv3iUHiP6A7GQj5DKoD+azRo6BB8adeWZ3VTyU/ExWiCCajGMKuLHckfSzG8P+L93slThIXguvIkplIvKrdtH27is/OtL5h7cbBC9/48vrjt/H9mvw34dZthu+oOPhj8uAf0rdY5X+eFJUH5lv6OgI+MuvLuuLwKCPKQGjZU5Yqf6wY5OLsdvZe3vQZdrvPJkovxR+xriw9QAObVrF/NfbT19nvTg84Z15CNCfU5JUow4gLXEKCxOLzX7S/tS6cPJj3SLTxShC/b0Pywc5HmcffuzfPQSPDfg+J/L3Blmdj6z+UKQewYDkaK1Qb5mhp+4iv8fnpP8Asw6mJIXj9kYsvt8XxD6Zo/8AmOnI6DSRwqlj2UFj+gFn+waDyJPOOUe6EUbZjMCo5K+xLyKwsijSqAL7t30V3eI3PyRv/adVB1h5NrGh2kjxWCp4FhXFmYcQKGLIPIUc4vOgs3Z7SVLvdSyHFeYsbD5XSIhN9zbakRQcD5kvAyMOJk4lFoElVAZm4jPYHJyc6ofd+NOo0Qd25HIjKpnP/DdfrqAevbrkxaQcyK5mKPmtd+LcOS491IPbQfScLAgGu/esi/f+BsXrY/67aA/Z8wbpu0IzUZX/AJXZT/aNEOrySAxBFcqX/EKEAqoFg2WFAtQNdxYqidBpM4kZl8x1EfxKmGcgA91HKhdECjffHeFBI8h4xOIFsh/NkLz0DQKo7ME5d7b2o0brWbXxBsvMMaTx+Yr0Vsk8mokAkZux2PfHcakdR2W1IZJo4mUZZWTlVHvxo+57gYv66Ah5VYs4xk2f3JNk/XXmkTd7fortbrtwaAqSRUalAUWsjq4wB8QBPfWaAzvPFxghMkuw3cUSAFgBDxW/ahKPn2rHy0ubr7XoFB8rbTlvbk6IP3K8jWuPVPGkvVHGz2MXlhwS0stFlQA82VRYX0kiwSxuhV3qN0X7Nkk9XBjGAQJZ2ZTLj4kiiIIQ5os+RRyDoJOx30/VtvJ5UUSJLIY5IVfhfFVYPJIFLM1kcEVc8WLcgvHRBfs+nRTHFuzBGccY4yGr3BdGjMmbNsM9tdpvBGx2sPGeZIQ/uQF5NVWokeRi3egL+gzobu+gK1DbTbrb+b6FeSX7pG5rv5VNLIRlvhQEe4q9AX6f4GG2jdZd23FiSebyRL2GSBuBZx3sdhjGlnrp2hdNpsdyn3iVuTbpXICKAzNzm8wl/TyHE3+XK0LrfZ9LmnkZYkMpXLOPhA7cmdqCqf6TEaa+ieCCwV2Mk/f0baEyr7rXm81jsXff2xeLA30vwdLMFZIDJQFT9QlJs+5SCMtj5cy4yO/sbTwaNun4m52cY7nlBCiGjy5W55cr/NgCqArQrbfZq7A+vexs3cl482bPIEqTkm6LaHdd+yloIWlWZRx7LKoBc+yqUZvUTgLVk6Apv/F0UIZPvLbtjS8IDwS/VRMqohVjY/m+R9NWNLHSvA+93hZpVmQCq81GLMarAkZVFDuXZfarJrRHwN0+SETCaORZBwYeWkMkkdqwp1YF4jTWLKZu/bThtPHcO3UQx7XdPR9T8klPJu7SGEvxcm/QMjFACgAj+FPs0ba82eVZC6caQeWy5sqrerDYBODiuxOmjcdU2nTUjV+G0Qg0qhf48UJkYZ+MA+9kaWOveIuoTu8WxlhjKd4yjxbgHjyI/lC8Rgg2OPtROq9euDfeC8m5lVkYOzPJzVipBskrVmya7DQWxv8A7UenohZJ3lY9o4435HNZ8xQo7E5INVjOkLxX49beRSQbaLyI3W5C5HKT8/Gl9K2R72fbHI2hbI8XVyMB6q6JqiRQyBXvXvqS279hkkk9sZwP1xihoNttAGA5EmgbPyPZP0WyoP7++p2w2JqX8pVAaPzBbHtnsP3/AG1zgAojjZYWoGKPIG/04csfUal2V3G5UVix+3749xZ76A9sfED9PYIQDHK78yMsoBB5LmjhiKI9v20ndT6rJuZnZmLs7YAQXdUFHcgKuBk1QPe9SvGO+L+TR9NORXeiwGf3U19K0CDKBS5b+l2r6D/roGnwp4XbeTtErVDGQZ5VugP+7S/cnkB+jHV09ZhA2c0MSAcISFiX2peSp8xdfrknJ1QnTfEO4ihEKSskQPLjH6STm2JTixJ7ZPYKPYasnwd0vqDrEw3ka7SQcuIk82Ssnh6sq5J9RVwVzWQKBo6P09YZIksL+EwN4JZmRj397JAAvsflWiPivpP3nZTwjuUtc/mQiRc/VlA/fQDxL14BlieJ2cnn5UQ5u1YshAcWbzjIBIYECLH1bflTXSnIq0MrjlWTTBVUgXWGsaAJ9mO6Ee6VbFTA/wBq2B+5Uf8ATVtVqrNl01zuo5pdruoJORnkZWPAP6mK0yduWMMBkHPY2FtGkZ654UgMMZsWBkX7iiDRzoOvWo+W2nUnDROD+6EXql+sNMiKCRIjA1yBBT1FePIZY0Bk+4OTqw+ueJo351uI4tvGSrOzC9w4/JGO5jDYZxd0y/MhN3/VNpNG0K7qHmC3EkuF7llIdlCnv2+fz9wQN85JYV2ObPY3Z+nG+301ElLYzgD2/T6+2i3V+kyRW7KfKYjjKMxvkfC4HE++O/vqNNtuKI9WrWLu88WvHcVjH9+gvX7LDXSdt8h5v9k8mofV+sbZ906bqHzY04rGaLIxdOVMow3qQ8eQwWb9pv2Zt/8Alm3b5mU47D+USdtKfU9s8u+n4SOh84kEBSMIXLDmGo1V0BoHXa+K9nyXbxzrA1YQoYqAHZQV4CqObrFCz25f779NA4ruUYD8qqzXZP8AVpjd2QT3s99VP1+CVJ3LMJMlA7iiCHN1xaqBA+K/iA99cZJLZlaKBTwJtIqNj1ZLcuJJB7AfKh20Fi7rx3tORpdww+YRc/8AM1/x1mqV3MtMwv31mgd+ndEEMhl5bpGUWHG186Mg+1wyMrenBBIGR+umzc+LN0NudwYf5PFSskG4VXUA8bctCTV4qNgR7971M659qWy25Cozbo3R8rCrVV6mADXmuN9tVz4p8cy9RdImgSOAyLaqoaQ+oD+cYCif6oX5HQFth4vMsks23j2+0IKqJXJeQ82wOSxGWR/Se7gVXatRGg3vUyTFvJpgynncUyQgWPT+GGDEn24+3fGrC6ONnOzOdxA0BK+RAGVBGoVTxZTRRh6QUBo0C13QYtx1zaRKvPc7dFqlBlTjQ9gAew+Q0FWeHfB+/wBmzFlkHm8ADCpkUcSzAzLwJKXVqKa67UdFev8Airqu0PnyfdpoHYIoUVR4dgrfipkWQ3Kj2oHTh1bxvsduLfcwn+rG/NiO49Man2+ZH66Quo+KourzGAbaVoo0MgVTcu4MeVjFKwhU8mLEciQALGBoI278cdYnjZoIeEd8fMhjLG8YVjYY+3pXAP764eHF6h5pn30e+kQIyoxEpZGkYLyAV0b4S4PqFKTXYaben/ZqtRGaeRShYiKE4UO3Mp5jcmYZKlqHID9yabwftwwfzdyhHbhuGjFkVgR8QD+gz73oNVn2m0gDgiX1WvNoVpmHwosjIkWLtQAT6ieRs647TxCdwhfdbyDZxXSxQ7qIyEfN5gx42Owio/1ta9U6Lt9vynkaE8l4M06p5kgLAlSeJEpIAADIWNfEO+qU8UbSOLdTIihAHalFHgCTSgqzg0v9Y0ce2gtjxB4u6Xtoyu1WGaemCeWgZQzWCZJLHIEk36mJu/rqu9pvDLNJLMSZ5X5OwAyXB9qwAbrtjS9DuGTKD1KAQxrFENY+tj+3U/ZDi7qxLcltiMWbBHv9ToI8mzuZwTWbz29RB/hROtunLTM+BVV9Ddn6Vrfq1eaD/SW/7/8ACtbxSpwcfmIUgkD6WP8ApWg57fccCSBdFsVgUTX0APvVfLUfqG8DSyOAfV25VfYDNfp7f461WMHlZA9TZPbXCBCW5KAaPcqCPpfIV+x0Hk05c2f4/vZ+upnRATKFSBdwWx5XFmsf+QhlI/pAitPHgVIJ28qTZwLIiGRXSIMrAVYcScqORRFX2xi7b6f0tVWgoRariABf60MD6aBS6L9nuzkVJZtmIyVBMfnStxOCVy+QMg/P5e+nibZRuoRo42XACsikY+EURVAUB8td/wDWNA4vOmIdpYxA1lEjVyzKcKWcvxNgBj+GQLI9uRBc33U32zyiPZgyFwtrAzB4w2AWRDgLVLYoj3Gh0v2lrESJ4Jo81Sxsvz7FtwAwx34L+mnlOkR91LrYo07gG/orCj8iKqzqU23DYcE2Mguzq36hjR/8wvQV5N9ru3Ctwh3HIfCGdADjFklyM/IHUfwb4m3fU5txGWSOMrGW4AjhHybmqVnk4PEvYoWRWBr37T/Bu1i2sm5jQQugWigpZCX4lCowDR5BgAfS137A/spZ4I5tyjLchG2RWBI5emQyHj6iFFARqCzs4A499BYGy32ylklBCk7SRkCyqhEAFKVjVrEcdpYf0jIF4I0xxu5scGGM2RX/AKS2kLYeDd5LIZ9xJtNtIzc/RtY5JLP9Ik0pz2DN9b0Zk8Gu6FJN0kykj0ybVQq0K9PkyRupJ7kN7DQMX3Rl+BVSzkKSoP68QL/fvqpvta2m0SRBEYxuLPnJHVYWw7gdpCW96LCyRgaL9X8ASxwyfdNxPCcssa7gmJzR5LRCNGTimYv3onuwqYC1FH1Mcljk9xR/s0F/fZ1voz07ar5qGTieQMg5cmkdiDZvlZv66X93B/KJ2x/Pk0foyrWfmAf46r3pOymKx8VkWM4LKbRwQLFFeJtcEcjdGh87K6WqEKbPEhSOAujg0QSfT9Qcf26Bc8S70sJoOCCNZlk8wmn5F/UOV8eJAvPzGluCQmrwpV8j89FySarscfqqm9Hutw8TOpYCmjwTjBsnGO9YPeq0CJYSAXlkINAAWebEkAVRJ7dqH6HQANy/qN1d51mvZRnPf9/lj+zWaC2dp4K3LycZmnRAoovuFVG+aiLbA1gmzy/TUlvs9dWuOV1BIJ4buQWQbHpeFwRefUx7fXS9/wDi9u+OdvtrJw34mPpXLJF9r1C33jHrO6BEayIpxe3hKf8ArILDv/SGgFeMum8ZooQkZ3OUdIgATkeWW4fh8yCfhAwASB31B2Phwu7RxB9zKADW2Xkik/05GxQ+YBU+zHRzw3DLstw256hDL5ToyO72SS1E5sseQUqSM0x9r0++GPEexES/ylPMc8naRGXzHJr39ND4FAY0qge2gSIPs03JitoHWW7AO4i41fvxUtdX+9a77DwnNHyjbZbiKRkHGZHEoDIwcuCpTgQBhQ3I9gDkGyt516CMeve7db7epP4CpdLm++0TbRmo5G3b2KjEYROQOCXkFAXWQGruPnoF2Xxt1LZr5UjJuFkQmKd1cN7oSoYKbRwbV1uwe40HHi7qc2Du3ArJUKho+3KNVP8Abrj1iSXdv5s3JCyOURRaimLVbMPidmJbOTgdtCdg8rB/LjLUnJqBJC33NDtkDQdurdY3O4RE3G4kkWP4VZrUYoH+s1X6jZ+uoXUJuZFkkKiIASTxAQWos9gS2B8zrGLUTgChVfXsfrrr5BBZaHq43dYxyu/b/LQc4kFH/gx9e2iLR/jirIZR7V8wcD29ta7KPGTQ4ZNfp/kf9Z1tvp1SWMkAeXEg49wSpIY/ubP0/TQR+tmxEf6uf7PbUOL3s1j/AF7/ALak9RcuoPYK1Ae/Ym/+n+epnQPDsm6crG8PMfkdyrHsLA4kH9Bn37aCL0uKAsfPWdhePLZV4/s0bgnt8tWB4V2HS5W4D7wjk0EldF54vBiTJ+lqSL764x/Z1MCocQgdiAzPg+4ACgH3skD65GnPwn4KjgKzOecgX0gABYzRsgdy2SORPzqsaA/0bpMMK/gxqgNXXdqGCxJtjXuSdRPEvi/a7LE7nng+Wg5PR7E5CqCBfqIv2vRieXirN34qW/gCa0k+H9psPNk3IZWklYyDzgv4I90XHAcS1cu/Ye2Q8g+0+KUhYNvK7NfEF0UsQpNdyPb5nQxJdxHX3cbrbxEgsJYVniFkivwmtFAC5APcDFZsBJSwwQ3/AJuX937f2ahb4Rwgs7JDWebP5YBH05KTn2vQI3iTxzv9lxDw7aVGalnj8ziffgeRw/GiR8jYvvoFuvtc3jqWihiQKRbEFvfteBZ/uvRD7TvF+3l2z7aBllkd1MjqpC0mQRfd/a1xV57DW32ddCX7km426o+6eQqWl5FNuoLU3BSLPFSQT3LVYrQJHVOo7/qJ5us0qAkhY42KL7Gggr6X30U8N9Q3XTY/MVStsS8UyMqtQIBBNFX4kgMvsSDYxq1JvComKvudzPIV7IrCKNc3hUz3FmybrU//AGPGvwgHFHHFq7/FHxIznt30ALpX2mbKSxOZNqwANS2Q3v6Sl3iu4F2KvRVvGXT65ffoaq8Nn/l43f7Xod1jwRtN0rBlCyML5rXOP5EcQolW6tXF1+YVqkY+gytvPuaDlL5phx25BirH9BRN/LQXF1P7U9nHGzwSSTyfkj8soAR2LMVHo+gsn5Dvpe+z/pkssSSRHbibcyTedLKiO6KtV5SNSm3JY4NekkVQ1nQfCkUhMe32fmqgBO63jyICT/QhUAZ7i+WO5zo//uGQUa4gyksBCZYFsCiaUtRNheSgGs3jQMm38Kwh/MlMu4cjiWnk5jNdkoRiqFUMa7TeGtuVCiLiFZWAQkAFDgVfHjmitUQSNQ9+d6SCqICBRCSIyn5NxlhVuV/lDqPmTpU8QeMOp7Cmn28DRMRTerBOSjFZGCtV13GDROdA09Y8LROhKrL6AXWJHFFx6hRlDUbB9NhMmx76qnqCcJ6K8OMZDD5MFcED1HFg+/vjW3VftK3c6hSEiHySwCfYnkT27gGxYDVYGhvnDgoeTlagm2H9GwTizRs9/Y6AQVHuf7/8BWs1MEN5EbMPmLz/AGazQWD9ou1TawNJtUXbyBY6eFRGwsJeUo5s/wATqp36pNJYkmkcNkhnZgT8zZzrzWaA54bkKbmHgSvLzVbia5Dh2Ndx9NEPtS2UcPUJEhjSNOPwooUfE/soA9hrNZoFUDt+n+ejHh1R5vb/ALJz/ZrNZoG3qY9EX/hv/wDyDQ/wsKbcEYIZaPyyx/v17rNAI6tmWYn3c/3nWvUR+KB7eShr613/AF+us1mg9v0j/wAL/wDsNaeIf59f/DX/ANzazWaDjJ/PP9Ca+nrGmToCjihr83/+j/frNZoLunHrX9ddl7azWaDjuj+HJ/4b/wDtOqU8QHjuVVfSGW2AwGPzIHfWazQZ462UarsCsaAvt7YhQCxt8nGT9TpPZQAxAzy17rNBE3X+v4auPwoeCdH4enzFdX445gIGAaviAYk0fck691mgsJ/f9T/jrYf56zWaDSY0jEYIViD8jxJ184+DJmPUNo5YljMhLE5JLmyT3JPudZrNB9GtgkDsOw+WBrcD1f6+R1ms0HkfbSP9rLH7lOLxW3Ne388+s1mgG/Y7sIjtN3KY0MikhXKgso4A0Gqxn5aZug7l3klV3ZlBAAYkgCjgA+2s1mgmxGxn5n+86zWazQf/2Q=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encrypted-tbn1.gstatic.com/images?q=tbn:ANd9GcQRq01KuHId3pDtCb8LPtcAn4I0SgPNLsnLjEPkTJ2elhxd-oV51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65764"/>
            <a:ext cx="281940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4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6764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Another industry that developed in the Southern Colonies was </a:t>
            </a:r>
            <a:r>
              <a:rPr lang="en-US" sz="2400" dirty="0" smtClean="0">
                <a:solidFill>
                  <a:srgbClr val="FF0000"/>
                </a:solidFill>
              </a:rPr>
              <a:t>cotton</a:t>
            </a:r>
            <a:r>
              <a:rPr lang="en-US" sz="2400" dirty="0" smtClean="0"/>
              <a:t>.  Cotton, which grows on plants, can be made into cloth.  The cotton from the </a:t>
            </a:r>
            <a:r>
              <a:rPr lang="en-US" sz="2400" dirty="0" smtClean="0">
                <a:solidFill>
                  <a:srgbClr val="FF0000"/>
                </a:solidFill>
              </a:rPr>
              <a:t>South</a:t>
            </a:r>
            <a:r>
              <a:rPr lang="en-US" sz="2400" dirty="0" smtClean="0"/>
              <a:t> was shipped to England</a:t>
            </a:r>
            <a:endParaRPr lang="en-US" sz="2400" dirty="0"/>
          </a:p>
        </p:txBody>
      </p:sp>
      <p:pic>
        <p:nvPicPr>
          <p:cNvPr id="2050" name="Picture 2" descr="https://encrypted-tbn2.gstatic.com/images?q=tbn:ANd9GcQ2dlBMoP1CrYrSPrMQEHLiOA1pDM63gVwswCJGShWcCTDb_9hdq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114" y="2971800"/>
            <a:ext cx="5426672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2.gstatic.com/images?q=tbn:ANd9GcTul8bipt6A2iNmS2xnhLxCsUANifLjYKL55aU_UabF4s9CL0G_n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52800"/>
            <a:ext cx="2284167" cy="249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70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0.gstatic.com/images?q=tbn:ANd9GcSAmpqxfA-aCzS5KoJX22bviLModWbA2RidzJpqUPFL9j_PE9h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85800"/>
            <a:ext cx="4713288" cy="49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77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754149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u="sng" dirty="0" smtClean="0"/>
              <a:t>The Growth of Cities and Towns</a:t>
            </a:r>
            <a:endParaRPr lang="en-US" sz="2400" dirty="0" smtClean="0"/>
          </a:p>
          <a:p>
            <a:r>
              <a:rPr lang="en-US" sz="2400" dirty="0" smtClean="0"/>
              <a:t>The many colonial </a:t>
            </a:r>
            <a:r>
              <a:rPr lang="en-US" sz="2400" dirty="0" smtClean="0">
                <a:solidFill>
                  <a:srgbClr val="FF0000"/>
                </a:solidFill>
              </a:rPr>
              <a:t>industries</a:t>
            </a:r>
            <a:r>
              <a:rPr lang="en-US" sz="2400" dirty="0" smtClean="0"/>
              <a:t> led to growth of cities and </a:t>
            </a:r>
            <a:r>
              <a:rPr lang="en-US" sz="2400" dirty="0" smtClean="0">
                <a:solidFill>
                  <a:srgbClr val="FF0000"/>
                </a:solidFill>
              </a:rPr>
              <a:t>towns.  </a:t>
            </a:r>
          </a:p>
          <a:p>
            <a:r>
              <a:rPr lang="en-US" sz="2400" dirty="0" smtClean="0"/>
              <a:t>People who live in town also had special skills such as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shoe makers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barrel makers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potters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printers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blacksmith</a:t>
            </a:r>
          </a:p>
          <a:p>
            <a:r>
              <a:rPr lang="en-US" sz="2400" dirty="0" smtClean="0"/>
              <a:t>These </a:t>
            </a:r>
            <a:r>
              <a:rPr lang="en-US" sz="2400" dirty="0" smtClean="0">
                <a:solidFill>
                  <a:srgbClr val="FF0000"/>
                </a:solidFill>
              </a:rPr>
              <a:t>craftsmen</a:t>
            </a:r>
            <a:r>
              <a:rPr lang="en-US" sz="2400" dirty="0" smtClean="0"/>
              <a:t> made the everyday items people needed.  There were no </a:t>
            </a:r>
            <a:r>
              <a:rPr lang="en-US" sz="2400" dirty="0" smtClean="0">
                <a:solidFill>
                  <a:srgbClr val="FF0000"/>
                </a:solidFill>
              </a:rPr>
              <a:t>factories</a:t>
            </a:r>
            <a:r>
              <a:rPr lang="en-US" sz="2400" dirty="0" smtClean="0"/>
              <a:t>, so many of these items were made in the </a:t>
            </a:r>
            <a:r>
              <a:rPr lang="en-US" sz="2400" dirty="0" smtClean="0">
                <a:solidFill>
                  <a:srgbClr val="FF0000"/>
                </a:solidFill>
              </a:rPr>
              <a:t>homes</a:t>
            </a:r>
            <a:r>
              <a:rPr lang="en-US" sz="2400" dirty="0" smtClean="0"/>
              <a:t>.</a:t>
            </a:r>
            <a:endParaRPr lang="en-US" sz="4000" dirty="0"/>
          </a:p>
        </p:txBody>
      </p:sp>
      <p:pic>
        <p:nvPicPr>
          <p:cNvPr id="3074" name="Picture 2" descr="https://encrypted-tbn3.gstatic.com/images?q=tbn:ANd9GcQ7VXlbaZ42rkUbkEGKrSlCKKDngJC6t2PPWvetUR630dsSLze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-96678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68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105</TotalTime>
  <Words>601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NewsPrint</vt:lpstr>
      <vt:lpstr>Colonial Economy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 Economy</dc:title>
  <dc:creator>Windows User</dc:creator>
  <cp:lastModifiedBy>Windows User</cp:lastModifiedBy>
  <cp:revision>10</cp:revision>
  <dcterms:created xsi:type="dcterms:W3CDTF">2014-11-13T13:21:31Z</dcterms:created>
  <dcterms:modified xsi:type="dcterms:W3CDTF">2014-11-13T17:05:15Z</dcterms:modified>
</cp:coreProperties>
</file>