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14"/>
  </p:notes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86108" autoAdjust="0"/>
  </p:normalViewPr>
  <p:slideViewPr>
    <p:cSldViewPr snapToGrid="0" snapToObjects="1">
      <p:cViewPr varScale="1">
        <p:scale>
          <a:sx n="63" d="100"/>
          <a:sy n="63" d="100"/>
        </p:scale>
        <p:origin x="-75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4091A4-0A9F-48E2-AC31-5022D7B6B255}" type="datetimeFigureOut">
              <a:rPr lang="en-US" smtClean="0"/>
              <a:t>10/21/2016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CD322-4F24-4257-8721-CDA0B4BF8837}" type="slidenum">
              <a:rPr lang="en-US" smtClean="0"/>
              <a:t>‹#›</a:t>
            </a:fld>
            <a:endParaRPr lang="en-US" dirty="0"/>
          </a:p>
        </p:txBody>
      </p:sp>
    </p:spTree>
    <p:extLst>
      <p:ext uri="{BB962C8B-B14F-4D97-AF65-F5344CB8AC3E}">
        <p14:creationId xmlns:p14="http://schemas.microsoft.com/office/powerpoint/2010/main" val="407415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VICEROY</a:t>
            </a:r>
            <a:r>
              <a:rPr lang="en-US" baseline="0" dirty="0" smtClean="0">
                <a:effectLst/>
              </a:rPr>
              <a:t> - t</a:t>
            </a:r>
            <a:r>
              <a:rPr lang="en-US" dirty="0" smtClean="0">
                <a:effectLst/>
              </a:rPr>
              <a:t>he governor of a country or province who rules as the representative of a king or sovereign.</a:t>
            </a:r>
            <a:endParaRPr lang="en-US" dirty="0"/>
          </a:p>
        </p:txBody>
      </p:sp>
      <p:sp>
        <p:nvSpPr>
          <p:cNvPr id="4" name="Slide Number Placeholder 3"/>
          <p:cNvSpPr>
            <a:spLocks noGrp="1"/>
          </p:cNvSpPr>
          <p:nvPr>
            <p:ph type="sldNum" sz="quarter" idx="10"/>
          </p:nvPr>
        </p:nvSpPr>
        <p:spPr/>
        <p:txBody>
          <a:bodyPr/>
          <a:lstStyle/>
          <a:p>
            <a:fld id="{EC6CD322-4F24-4257-8721-CDA0B4BF8837}" type="slidenum">
              <a:rPr lang="en-US" smtClean="0"/>
              <a:t>9</a:t>
            </a:fld>
            <a:endParaRPr lang="en-US" dirty="0"/>
          </a:p>
        </p:txBody>
      </p:sp>
    </p:spTree>
    <p:extLst>
      <p:ext uri="{BB962C8B-B14F-4D97-AF65-F5344CB8AC3E}">
        <p14:creationId xmlns:p14="http://schemas.microsoft.com/office/powerpoint/2010/main" val="1894962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Augustine</a:t>
            </a:r>
            <a:endParaRPr lang="en-US" dirty="0"/>
          </a:p>
        </p:txBody>
      </p:sp>
      <p:sp>
        <p:nvSpPr>
          <p:cNvPr id="4" name="Slide Number Placeholder 3"/>
          <p:cNvSpPr>
            <a:spLocks noGrp="1"/>
          </p:cNvSpPr>
          <p:nvPr>
            <p:ph type="sldNum" sz="quarter" idx="10"/>
          </p:nvPr>
        </p:nvSpPr>
        <p:spPr/>
        <p:txBody>
          <a:bodyPr/>
          <a:lstStyle/>
          <a:p>
            <a:fld id="{EC6CD322-4F24-4257-8721-CDA0B4BF8837}" type="slidenum">
              <a:rPr lang="en-US" smtClean="0"/>
              <a:t>10</a:t>
            </a:fld>
            <a:endParaRPr lang="en-US" dirty="0"/>
          </a:p>
        </p:txBody>
      </p:sp>
    </p:spTree>
    <p:extLst>
      <p:ext uri="{BB962C8B-B14F-4D97-AF65-F5344CB8AC3E}">
        <p14:creationId xmlns:p14="http://schemas.microsoft.com/office/powerpoint/2010/main" val="3104818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CD322-4F24-4257-8721-CDA0B4BF8837}" type="slidenum">
              <a:rPr lang="en-US" smtClean="0"/>
              <a:t>12</a:t>
            </a:fld>
            <a:endParaRPr lang="en-US" dirty="0"/>
          </a:p>
        </p:txBody>
      </p:sp>
    </p:spTree>
    <p:extLst>
      <p:ext uri="{BB962C8B-B14F-4D97-AF65-F5344CB8AC3E}">
        <p14:creationId xmlns:p14="http://schemas.microsoft.com/office/powerpoint/2010/main" val="347725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6D22F896-40B5-4ADD-8801-0D06FADFA095}"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8193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091331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097205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95408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08281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20325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615895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64106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281843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223049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697461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2417546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396991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884966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119100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4242013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10/21/2016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dirty="0"/>
          </a:p>
        </p:txBody>
      </p:sp>
    </p:spTree>
    <p:extLst>
      <p:ext uri="{BB962C8B-B14F-4D97-AF65-F5344CB8AC3E}">
        <p14:creationId xmlns:p14="http://schemas.microsoft.com/office/powerpoint/2010/main" val="2609390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CEC41E-48BD-4881-B6FF-D82EEBBCD904}" type="datetimeFigureOut">
              <a:rPr lang="en-US" smtClean="0"/>
              <a:t>10/21/2016</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9A5F39-4CE7-434C-A5CB-50A363451602}" type="slidenum">
              <a:rPr lang="en-US" smtClean="0"/>
              <a:t>‹#›</a:t>
            </a:fld>
            <a:endParaRPr lang="en-US" dirty="0"/>
          </a:p>
        </p:txBody>
      </p:sp>
    </p:spTree>
    <p:extLst>
      <p:ext uri="{BB962C8B-B14F-4D97-AF65-F5344CB8AC3E}">
        <p14:creationId xmlns:p14="http://schemas.microsoft.com/office/powerpoint/2010/main" val="3626797055"/>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2230" y="1038553"/>
            <a:ext cx="7196328" cy="1470025"/>
          </a:xfrm>
        </p:spPr>
        <p:txBody>
          <a:bodyPr>
            <a:normAutofit/>
          </a:bodyPr>
          <a:lstStyle/>
          <a:p>
            <a:pPr algn="ctr"/>
            <a:r>
              <a:rPr lang="en-US" b="1" dirty="0" smtClean="0">
                <a:solidFill>
                  <a:schemeClr val="accent1"/>
                </a:solidFill>
              </a:rPr>
              <a:t>Spain Builds an Empire</a:t>
            </a:r>
            <a:endParaRPr lang="en-US" b="1" dirty="0">
              <a:solidFill>
                <a:schemeClr val="accent1"/>
              </a:solidFill>
            </a:endParaRPr>
          </a:p>
        </p:txBody>
      </p:sp>
      <p:sp>
        <p:nvSpPr>
          <p:cNvPr id="3" name="Subtitle 2"/>
          <p:cNvSpPr>
            <a:spLocks noGrp="1"/>
          </p:cNvSpPr>
          <p:nvPr>
            <p:ph type="subTitle" idx="1"/>
          </p:nvPr>
        </p:nvSpPr>
        <p:spPr>
          <a:xfrm>
            <a:off x="434486" y="3218511"/>
            <a:ext cx="8280728" cy="1915485"/>
          </a:xfrm>
        </p:spPr>
        <p:txBody>
          <a:bodyPr/>
          <a:lstStyle/>
          <a:p>
            <a:pPr algn="ctr"/>
            <a:r>
              <a:rPr lang="en-US" sz="2400" dirty="0" smtClean="0"/>
              <a:t>Aim: How was Spain able to set up a colonial empire?</a:t>
            </a:r>
          </a:p>
          <a:p>
            <a:pPr algn="ctr"/>
            <a:endParaRPr lang="en-US" sz="2400" dirty="0" smtClean="0"/>
          </a:p>
          <a:p>
            <a:pPr algn="ctr"/>
            <a:r>
              <a:rPr lang="en-US" sz="2400" dirty="0" smtClean="0"/>
              <a:t>7</a:t>
            </a:r>
            <a:r>
              <a:rPr lang="en-US" sz="2400" baseline="30000" dirty="0" smtClean="0"/>
              <a:t>th</a:t>
            </a:r>
            <a:r>
              <a:rPr lang="en-US" sz="2400" dirty="0" smtClean="0"/>
              <a:t> Grade American History</a:t>
            </a:r>
            <a:endParaRPr lang="en-US" sz="24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51318" y="4661880"/>
            <a:ext cx="2024579" cy="162773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72944" y="4336674"/>
            <a:ext cx="2168921" cy="21689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35682" y="3932949"/>
            <a:ext cx="1027552" cy="1589860"/>
          </a:xfrm>
          <a:prstGeom prst="rect">
            <a:avLst/>
          </a:prstGeom>
        </p:spPr>
      </p:pic>
    </p:spTree>
    <p:extLst>
      <p:ext uri="{BB962C8B-B14F-4D97-AF65-F5344CB8AC3E}">
        <p14:creationId xmlns:p14="http://schemas.microsoft.com/office/powerpoint/2010/main" val="17644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2" y="1138185"/>
            <a:ext cx="7704667" cy="949843"/>
          </a:xfrm>
        </p:spPr>
        <p:txBody>
          <a:bodyPr/>
          <a:lstStyle/>
          <a:p>
            <a:r>
              <a:rPr lang="en-US" dirty="0" smtClean="0"/>
              <a:t>Settlements</a:t>
            </a:r>
            <a:endParaRPr lang="en-US" dirty="0"/>
          </a:p>
        </p:txBody>
      </p:sp>
      <p:sp>
        <p:nvSpPr>
          <p:cNvPr id="3" name="Content Placeholder 2"/>
          <p:cNvSpPr>
            <a:spLocks noGrp="1"/>
          </p:cNvSpPr>
          <p:nvPr>
            <p:ph idx="1"/>
          </p:nvPr>
        </p:nvSpPr>
        <p:spPr>
          <a:xfrm>
            <a:off x="982131" y="2106831"/>
            <a:ext cx="7704667" cy="3332816"/>
          </a:xfrm>
        </p:spPr>
        <p:txBody>
          <a:bodyPr/>
          <a:lstStyle/>
          <a:p>
            <a:r>
              <a:rPr lang="en-US" dirty="0" smtClean="0"/>
              <a:t>Pueblos: or towns were centers of farming and trade and had a town square for business.</a:t>
            </a:r>
          </a:p>
          <a:p>
            <a:r>
              <a:rPr lang="en-US" dirty="0" smtClean="0"/>
              <a:t>Presidios: were forts where soldiers were held to protect farmers and citizens. Example: St. Augustine</a:t>
            </a:r>
          </a:p>
          <a:p>
            <a:r>
              <a:rPr lang="en-US" dirty="0" smtClean="0"/>
              <a:t>Missions: Religious settlements run by Catholic priests and friars.</a:t>
            </a:r>
            <a:endParaRPr lang="en-US" dirty="0"/>
          </a:p>
        </p:txBody>
      </p:sp>
      <p:pic>
        <p:nvPicPr>
          <p:cNvPr id="5" name="Picture 4"/>
          <p:cNvPicPr>
            <a:picLocks noChangeAspect="1"/>
          </p:cNvPicPr>
          <p:nvPr/>
        </p:nvPicPr>
        <p:blipFill>
          <a:blip r:embed="rId3"/>
          <a:stretch>
            <a:fillRect/>
          </a:stretch>
        </p:blipFill>
        <p:spPr>
          <a:xfrm>
            <a:off x="941914" y="963175"/>
            <a:ext cx="7785100" cy="5080000"/>
          </a:xfrm>
          <a:prstGeom prst="rect">
            <a:avLst/>
          </a:prstGeom>
        </p:spPr>
      </p:pic>
    </p:spTree>
    <p:extLst>
      <p:ext uri="{BB962C8B-B14F-4D97-AF65-F5344CB8AC3E}">
        <p14:creationId xmlns:p14="http://schemas.microsoft.com/office/powerpoint/2010/main" val="13307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153" y="792852"/>
            <a:ext cx="8594717" cy="964020"/>
          </a:xfrm>
        </p:spPr>
        <p:txBody>
          <a:bodyPr/>
          <a:lstStyle/>
          <a:p>
            <a:r>
              <a:rPr lang="en-US" b="1" dirty="0" smtClean="0"/>
              <a:t>Social Class</a:t>
            </a:r>
            <a:endParaRPr lang="en-US" b="1" dirty="0"/>
          </a:p>
        </p:txBody>
      </p:sp>
      <p:sp>
        <p:nvSpPr>
          <p:cNvPr id="3" name="Content Placeholder 2"/>
          <p:cNvSpPr>
            <a:spLocks noGrp="1"/>
          </p:cNvSpPr>
          <p:nvPr>
            <p:ph idx="1"/>
          </p:nvPr>
        </p:nvSpPr>
        <p:spPr>
          <a:xfrm>
            <a:off x="924712" y="2223578"/>
            <a:ext cx="7612064" cy="2354276"/>
          </a:xfrm>
        </p:spPr>
        <p:txBody>
          <a:bodyPr>
            <a:normAutofit lnSpcReduction="10000"/>
          </a:bodyPr>
          <a:lstStyle/>
          <a:p>
            <a:r>
              <a:rPr lang="en-US" b="1" dirty="0">
                <a:solidFill>
                  <a:srgbClr val="FF0000"/>
                </a:solidFill>
                <a:cs typeface="Arial" charset="0"/>
              </a:rPr>
              <a:t>Peninsulares-</a:t>
            </a:r>
            <a:r>
              <a:rPr lang="en-US" dirty="0">
                <a:cs typeface="Arial" charset="0"/>
              </a:rPr>
              <a:t> White Europeans who were born in </a:t>
            </a:r>
            <a:r>
              <a:rPr lang="en-US" b="1" dirty="0" smtClean="0">
                <a:solidFill>
                  <a:srgbClr val="FF0000"/>
                </a:solidFill>
                <a:cs typeface="Arial" charset="0"/>
              </a:rPr>
              <a:t>Spain.</a:t>
            </a:r>
            <a:endParaRPr lang="en-US" b="1" dirty="0">
              <a:solidFill>
                <a:srgbClr val="FF0000"/>
              </a:solidFill>
              <a:cs typeface="Arial" charset="0"/>
            </a:endParaRPr>
          </a:p>
          <a:p>
            <a:r>
              <a:rPr lang="en-US" b="1" dirty="0">
                <a:solidFill>
                  <a:srgbClr val="FF0000"/>
                </a:solidFill>
                <a:cs typeface="Arial" charset="0"/>
              </a:rPr>
              <a:t>Creoles</a:t>
            </a:r>
            <a:r>
              <a:rPr lang="en-US" dirty="0">
                <a:cs typeface="Arial" charset="0"/>
              </a:rPr>
              <a:t>- People born in the Americas to Spanish </a:t>
            </a:r>
            <a:r>
              <a:rPr lang="en-US" dirty="0" smtClean="0">
                <a:cs typeface="Arial" charset="0"/>
              </a:rPr>
              <a:t>parents.</a:t>
            </a:r>
            <a:endParaRPr lang="en-US" dirty="0">
              <a:cs typeface="Arial" charset="0"/>
            </a:endParaRPr>
          </a:p>
          <a:p>
            <a:r>
              <a:rPr lang="en-US" b="1" dirty="0">
                <a:solidFill>
                  <a:srgbClr val="FF0000"/>
                </a:solidFill>
                <a:cs typeface="Arial" charset="0"/>
              </a:rPr>
              <a:t>Mestizos</a:t>
            </a:r>
            <a:r>
              <a:rPr lang="en-US" dirty="0">
                <a:cs typeface="Arial" charset="0"/>
              </a:rPr>
              <a:t>- People of </a:t>
            </a:r>
            <a:r>
              <a:rPr lang="en-US" b="1" dirty="0">
                <a:solidFill>
                  <a:srgbClr val="FF0000"/>
                </a:solidFill>
                <a:cs typeface="Arial" charset="0"/>
              </a:rPr>
              <a:t>Spanish</a:t>
            </a:r>
            <a:r>
              <a:rPr lang="en-US" dirty="0">
                <a:cs typeface="Arial" charset="0"/>
              </a:rPr>
              <a:t> </a:t>
            </a:r>
            <a:r>
              <a:rPr lang="en-US" dirty="0" smtClean="0">
                <a:cs typeface="Arial" charset="0"/>
              </a:rPr>
              <a:t>and</a:t>
            </a:r>
            <a:r>
              <a:rPr lang="en-US" b="1" dirty="0" smtClean="0">
                <a:solidFill>
                  <a:srgbClr val="FF0000"/>
                </a:solidFill>
                <a:cs typeface="Arial" charset="0"/>
              </a:rPr>
              <a:t> Native American</a:t>
            </a:r>
            <a:r>
              <a:rPr lang="en-US" dirty="0" smtClean="0">
                <a:cs typeface="Arial" charset="0"/>
              </a:rPr>
              <a:t> background</a:t>
            </a:r>
            <a:r>
              <a:rPr lang="en-US" dirty="0" smtClean="0">
                <a:cs typeface="Arial" charset="0"/>
              </a:rPr>
              <a:t>.</a:t>
            </a:r>
            <a:endParaRPr lang="en-US" dirty="0">
              <a:cs typeface="Arial" charset="0"/>
            </a:endParaRPr>
          </a:p>
          <a:p>
            <a:r>
              <a:rPr lang="en-US" b="1" dirty="0">
                <a:solidFill>
                  <a:srgbClr val="FF0000"/>
                </a:solidFill>
                <a:cs typeface="Arial" charset="0"/>
              </a:rPr>
              <a:t>Indians</a:t>
            </a:r>
            <a:r>
              <a:rPr lang="en-US" dirty="0">
                <a:cs typeface="Arial" charset="0"/>
              </a:rPr>
              <a:t>- Natives of the </a:t>
            </a:r>
            <a:r>
              <a:rPr lang="en-US" dirty="0" smtClean="0">
                <a:cs typeface="Arial" charset="0"/>
              </a:rPr>
              <a:t>Americas.</a:t>
            </a:r>
            <a:endParaRPr lang="en-US" dirty="0">
              <a:cs typeface="Arial" charset="0"/>
            </a:endParaRPr>
          </a:p>
        </p:txBody>
      </p:sp>
      <p:grpSp>
        <p:nvGrpSpPr>
          <p:cNvPr id="4" name="SmartArt Placeholder 13323"/>
          <p:cNvGrpSpPr>
            <a:grpSpLocks/>
          </p:cNvGrpSpPr>
          <p:nvPr/>
        </p:nvGrpSpPr>
        <p:grpSpPr bwMode="auto">
          <a:xfrm>
            <a:off x="-13556" y="4267201"/>
            <a:ext cx="9144000" cy="2372058"/>
            <a:chOff x="1531" y="1088"/>
            <a:chExt cx="2698" cy="2690"/>
          </a:xfrm>
        </p:grpSpPr>
        <p:sp>
          <p:nvSpPr>
            <p:cNvPr id="5" name="AutoShape 11"/>
            <p:cNvSpPr>
              <a:spLocks noChangeAspect="1" noChangeArrowheads="1" noTextEdit="1"/>
            </p:cNvSpPr>
            <p:nvPr/>
          </p:nvSpPr>
          <p:spPr bwMode="auto">
            <a:xfrm>
              <a:off x="1531" y="1088"/>
              <a:ext cx="2698" cy="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kern="1200" dirty="0"/>
            </a:p>
          </p:txBody>
        </p:sp>
        <p:sp>
          <p:nvSpPr>
            <p:cNvPr id="6" name="_s1028"/>
            <p:cNvSpPr>
              <a:spLocks noChangeArrowheads="1"/>
            </p:cNvSpPr>
            <p:nvPr/>
          </p:nvSpPr>
          <p:spPr bwMode="auto">
            <a:xfrm flipV="1">
              <a:off x="2544" y="1275"/>
              <a:ext cx="672" cy="582"/>
            </a:xfrm>
            <a:custGeom>
              <a:avLst/>
              <a:gdLst>
                <a:gd name="G0" fmla="+- 10800 0 0"/>
                <a:gd name="G1" fmla="+- 21600 0 10800"/>
                <a:gd name="G2" fmla="*/ 10800 1 2"/>
                <a:gd name="G3" fmla="+- 21600 0 G2"/>
                <a:gd name="G4" fmla="+/ 10800 21600 2"/>
                <a:gd name="G5" fmla="+/ G1 0 2"/>
                <a:gd name="G6" fmla="*/ 21600 21600 10800"/>
                <a:gd name="G7" fmla="*/ G6 1 2"/>
                <a:gd name="G8" fmla="+- 21600 0 G7"/>
                <a:gd name="G9" fmla="*/ 21600 1 2"/>
                <a:gd name="G10" fmla="+- 10800 0 G9"/>
                <a:gd name="G11" fmla="?: G10 G8 0"/>
                <a:gd name="G12" fmla="?: G10 G7 21600"/>
                <a:gd name="T0" fmla="*/ 16200 w 21600"/>
                <a:gd name="T1" fmla="*/ 10800 h 21600"/>
                <a:gd name="T2" fmla="*/ 10800 w 21600"/>
                <a:gd name="T3" fmla="*/ 21600 h 21600"/>
                <a:gd name="T4" fmla="*/ 5400 w 21600"/>
                <a:gd name="T5" fmla="*/ 10800 h 21600"/>
                <a:gd name="T6" fmla="*/ 10800 w 21600"/>
                <a:gd name="T7" fmla="*/ 0 h 21600"/>
                <a:gd name="T8" fmla="*/ 7200 w 21600"/>
                <a:gd name="T9" fmla="*/ 7200 h 21600"/>
                <a:gd name="T10" fmla="*/ 14400 w 21600"/>
                <a:gd name="T11" fmla="*/ 14400 h 21600"/>
              </a:gdLst>
              <a:ahLst/>
              <a:cxnLst>
                <a:cxn ang="0">
                  <a:pos x="T0" y="T1"/>
                </a:cxn>
                <a:cxn ang="0">
                  <a:pos x="T2" y="T3"/>
                </a:cxn>
                <a:cxn ang="0">
                  <a:pos x="T4" y="T5"/>
                </a:cxn>
                <a:cxn ang="0">
                  <a:pos x="T6" y="T7"/>
                </a:cxn>
              </a:cxnLst>
              <a:rect l="T8" t="T9" r="T10" b="T11"/>
              <a:pathLst>
                <a:path w="21600" h="21600">
                  <a:moveTo>
                    <a:pt x="0" y="0"/>
                  </a:moveTo>
                  <a:lnTo>
                    <a:pt x="10800" y="21600"/>
                  </a:lnTo>
                  <a:lnTo>
                    <a:pt x="108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sz="2800" kern="1200" dirty="0">
                  <a:latin typeface="Arial" charset="0"/>
                </a:rPr>
                <a:t>Peninsulares</a:t>
              </a:r>
            </a:p>
          </p:txBody>
        </p:sp>
        <p:sp>
          <p:nvSpPr>
            <p:cNvPr id="7" name="_s1029"/>
            <p:cNvSpPr>
              <a:spLocks noChangeArrowheads="1"/>
            </p:cNvSpPr>
            <p:nvPr/>
          </p:nvSpPr>
          <p:spPr bwMode="auto">
            <a:xfrm flipV="1">
              <a:off x="2208" y="1850"/>
              <a:ext cx="1344" cy="58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sz="2800" kern="1200" dirty="0">
                  <a:latin typeface="Arial" charset="0"/>
                </a:rPr>
                <a:t>Creoles</a:t>
              </a:r>
            </a:p>
          </p:txBody>
        </p:sp>
        <p:sp>
          <p:nvSpPr>
            <p:cNvPr id="8" name="_s1030"/>
            <p:cNvSpPr>
              <a:spLocks noChangeArrowheads="1"/>
            </p:cNvSpPr>
            <p:nvPr/>
          </p:nvSpPr>
          <p:spPr bwMode="auto">
            <a:xfrm flipV="1">
              <a:off x="1871" y="2433"/>
              <a:ext cx="2018" cy="58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sz="2800" kern="1200" dirty="0">
                  <a:latin typeface="Arial" charset="0"/>
                </a:rPr>
                <a:t>Mestizos</a:t>
              </a:r>
            </a:p>
          </p:txBody>
        </p:sp>
        <p:sp>
          <p:nvSpPr>
            <p:cNvPr id="9" name="_s1031"/>
            <p:cNvSpPr>
              <a:spLocks noChangeArrowheads="1"/>
            </p:cNvSpPr>
            <p:nvPr/>
          </p:nvSpPr>
          <p:spPr bwMode="auto">
            <a:xfrm flipV="1">
              <a:off x="1535" y="3015"/>
              <a:ext cx="2690" cy="583"/>
            </a:xfrm>
            <a:custGeom>
              <a:avLst/>
              <a:gdLst>
                <a:gd name="G0" fmla="+- 2700 0 0"/>
                <a:gd name="G1" fmla="+- 21600 0 2700"/>
                <a:gd name="G2" fmla="*/ 2700 1 2"/>
                <a:gd name="G3" fmla="+- 21600 0 G2"/>
                <a:gd name="G4" fmla="+/ 2700 21600 2"/>
                <a:gd name="G5" fmla="+/ G1 0 2"/>
                <a:gd name="G6" fmla="*/ 21600 21600 2700"/>
                <a:gd name="G7" fmla="*/ G6 1 2"/>
                <a:gd name="G8" fmla="+- 21600 0 G7"/>
                <a:gd name="G9" fmla="*/ 21600 1 2"/>
                <a:gd name="G10" fmla="+- 2700 0 G9"/>
                <a:gd name="G11" fmla="?: G10 G8 0"/>
                <a:gd name="G12" fmla="?: G10 G7 21600"/>
                <a:gd name="T0" fmla="*/ 20250 w 21600"/>
                <a:gd name="T1" fmla="*/ 10800 h 21600"/>
                <a:gd name="T2" fmla="*/ 10800 w 21600"/>
                <a:gd name="T3" fmla="*/ 21600 h 21600"/>
                <a:gd name="T4" fmla="*/ 1350 w 21600"/>
                <a:gd name="T5" fmla="*/ 10800 h 21600"/>
                <a:gd name="T6" fmla="*/ 10800 w 21600"/>
                <a:gd name="T7" fmla="*/ 0 h 21600"/>
                <a:gd name="T8" fmla="*/ 3150 w 21600"/>
                <a:gd name="T9" fmla="*/ 3150 h 21600"/>
                <a:gd name="T10" fmla="*/ 18450 w 21600"/>
                <a:gd name="T11" fmla="*/ 18450 h 21600"/>
              </a:gdLst>
              <a:ahLst/>
              <a:cxnLst>
                <a:cxn ang="0">
                  <a:pos x="T0" y="T1"/>
                </a:cxn>
                <a:cxn ang="0">
                  <a:pos x="T2" y="T3"/>
                </a:cxn>
                <a:cxn ang="0">
                  <a:pos x="T4" y="T5"/>
                </a:cxn>
                <a:cxn ang="0">
                  <a:pos x="T6" y="T7"/>
                </a:cxn>
              </a:cxnLst>
              <a:rect l="T8" t="T9" r="T10" b="T11"/>
              <a:pathLst>
                <a:path w="21600" h="21600">
                  <a:moveTo>
                    <a:pt x="0" y="0"/>
                  </a:moveTo>
                  <a:lnTo>
                    <a:pt x="2700" y="21600"/>
                  </a:lnTo>
                  <a:lnTo>
                    <a:pt x="18900" y="21600"/>
                  </a:lnTo>
                  <a:lnTo>
                    <a:pt x="21600" y="0"/>
                  </a:lnTo>
                  <a:close/>
                </a:path>
              </a:pathLst>
            </a:custGeom>
            <a:solidFill>
              <a:schemeClr val="accent1"/>
            </a:solidFill>
            <a:ln w="4670">
              <a:solidFill>
                <a:schemeClr val="tx1"/>
              </a:solidFill>
              <a:miter lim="800000"/>
              <a:headEnd/>
              <a:tailEnd/>
            </a:ln>
          </p:spPr>
          <p:txBody>
            <a:bodyPr rot="10800000" wrap="none" lIns="0" tIns="0" rIns="0" bIns="0" anchor="ctr"/>
            <a:lstStyle/>
            <a:p>
              <a:pPr algn="ctr"/>
              <a:r>
                <a:rPr lang="en-US" sz="2800" kern="1200" dirty="0">
                  <a:latin typeface="Arial" charset="0"/>
                </a:rPr>
                <a:t>Indians</a:t>
              </a:r>
            </a:p>
          </p:txBody>
        </p:sp>
      </p:grpSp>
    </p:spTree>
    <p:extLst>
      <p:ext uri="{BB962C8B-B14F-4D97-AF65-F5344CB8AC3E}">
        <p14:creationId xmlns:p14="http://schemas.microsoft.com/office/powerpoint/2010/main" val="375300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strips(down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3961"/>
            <a:ext cx="7704667" cy="1527908"/>
          </a:xfrm>
        </p:spPr>
        <p:txBody>
          <a:bodyPr/>
          <a:lstStyle/>
          <a:p>
            <a:r>
              <a:rPr lang="en-US" b="1" dirty="0" smtClean="0"/>
              <a:t>Harsh Life for Native Americans</a:t>
            </a:r>
            <a:endParaRPr lang="en-US" b="1" dirty="0"/>
          </a:p>
        </p:txBody>
      </p:sp>
      <p:sp>
        <p:nvSpPr>
          <p:cNvPr id="3" name="Content Placeholder 2"/>
          <p:cNvSpPr>
            <a:spLocks noGrp="1"/>
          </p:cNvSpPr>
          <p:nvPr>
            <p:ph idx="1"/>
          </p:nvPr>
        </p:nvSpPr>
        <p:spPr>
          <a:xfrm>
            <a:off x="3717758" y="1383632"/>
            <a:ext cx="5426242" cy="5289147"/>
          </a:xfrm>
        </p:spPr>
        <p:txBody>
          <a:bodyPr>
            <a:normAutofit/>
          </a:bodyPr>
          <a:lstStyle/>
          <a:p>
            <a:r>
              <a:rPr lang="en-US" dirty="0" smtClean="0"/>
              <a:t>Spain granted land grants called Encomiendas which allowed the Spanish to demand labor or taxes from the Natives.</a:t>
            </a:r>
          </a:p>
          <a:p>
            <a:r>
              <a:rPr lang="en-US" dirty="0" smtClean="0"/>
              <a:t>Natives were forced to mine for gold and silver in dark, narrow mines with little or no food.</a:t>
            </a:r>
          </a:p>
          <a:p>
            <a:r>
              <a:rPr lang="en-US" dirty="0" smtClean="0"/>
              <a:t>Bartolomè de Las Casas, a priest, sought out reform in New Spain and the Spanish homeland.  Through hard work, leaders in Spain passed some laws but they were not enforced in the colonies.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401" t="9068" r="11084" b="3343"/>
          <a:stretch/>
        </p:blipFill>
        <p:spPr>
          <a:xfrm>
            <a:off x="162731" y="1983783"/>
            <a:ext cx="3511669" cy="2967926"/>
          </a:xfrm>
          <a:prstGeom prst="rect">
            <a:avLst/>
          </a:prstGeom>
        </p:spPr>
      </p:pic>
    </p:spTree>
    <p:extLst>
      <p:ext uri="{BB962C8B-B14F-4D97-AF65-F5344CB8AC3E}">
        <p14:creationId xmlns:p14="http://schemas.microsoft.com/office/powerpoint/2010/main" val="59351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76445"/>
            <a:ext cx="7704667" cy="1981200"/>
          </a:xfrm>
        </p:spPr>
        <p:txBody>
          <a:bodyPr/>
          <a:lstStyle/>
          <a:p>
            <a:r>
              <a:rPr lang="en-US" b="1" dirty="0" smtClean="0"/>
              <a:t>The Conquistadors</a:t>
            </a:r>
            <a:endParaRPr lang="en-US" b="1" dirty="0"/>
          </a:p>
        </p:txBody>
      </p:sp>
      <p:sp>
        <p:nvSpPr>
          <p:cNvPr id="3" name="Content Placeholder 2"/>
          <p:cNvSpPr>
            <a:spLocks noGrp="1"/>
          </p:cNvSpPr>
          <p:nvPr>
            <p:ph idx="1"/>
          </p:nvPr>
        </p:nvSpPr>
        <p:spPr>
          <a:xfrm>
            <a:off x="797442" y="858678"/>
            <a:ext cx="8367823" cy="5378544"/>
          </a:xfrm>
        </p:spPr>
        <p:txBody>
          <a:bodyPr>
            <a:normAutofit/>
          </a:bodyPr>
          <a:lstStyle/>
          <a:p>
            <a:r>
              <a:rPr lang="en-US" sz="2500" dirty="0" smtClean="0"/>
              <a:t>Conquistador</a:t>
            </a:r>
            <a:r>
              <a:rPr lang="en-US" sz="2500" dirty="0" smtClean="0">
                <a:solidFill>
                  <a:srgbClr val="FF0000"/>
                </a:solidFill>
              </a:rPr>
              <a:t>: Spanish explorers </a:t>
            </a:r>
            <a:r>
              <a:rPr lang="en-US" sz="2500" dirty="0" smtClean="0"/>
              <a:t>who claimed lands in the Americas for </a:t>
            </a:r>
            <a:r>
              <a:rPr lang="en-US" sz="2500" dirty="0" smtClean="0">
                <a:solidFill>
                  <a:srgbClr val="FF0000"/>
                </a:solidFill>
              </a:rPr>
              <a:t>Spain</a:t>
            </a:r>
            <a:r>
              <a:rPr lang="en-US" sz="2500" dirty="0" smtClean="0"/>
              <a:t>.</a:t>
            </a:r>
          </a:p>
          <a:p>
            <a:r>
              <a:rPr lang="en-US" sz="2500" dirty="0" smtClean="0"/>
              <a:t>Conquistadors came to the America’s to:</a:t>
            </a:r>
          </a:p>
          <a:p>
            <a:pPr lvl="1"/>
            <a:r>
              <a:rPr lang="en-US" b="1" dirty="0" smtClean="0"/>
              <a:t> “Serve </a:t>
            </a:r>
            <a:r>
              <a:rPr lang="en-US" b="1" dirty="0" smtClean="0">
                <a:solidFill>
                  <a:srgbClr val="FF0000"/>
                </a:solidFill>
              </a:rPr>
              <a:t>god and the king </a:t>
            </a:r>
            <a:r>
              <a:rPr lang="en-US" b="1" dirty="0" smtClean="0"/>
              <a:t>and also to get rich.” Bernal Díaz del Castillo</a:t>
            </a:r>
          </a:p>
          <a:p>
            <a:pPr lvl="1"/>
            <a:r>
              <a:rPr lang="en-US" b="1" dirty="0" smtClean="0"/>
              <a:t>The Three G’s: 1) </a:t>
            </a:r>
            <a:r>
              <a:rPr lang="en-US" b="1" dirty="0" smtClean="0">
                <a:solidFill>
                  <a:srgbClr val="FF0000"/>
                </a:solidFill>
              </a:rPr>
              <a:t>Gold</a:t>
            </a:r>
            <a:r>
              <a:rPr lang="en-US" b="1" dirty="0" smtClean="0"/>
              <a:t>, 2) </a:t>
            </a:r>
            <a:r>
              <a:rPr lang="en-US" b="1" dirty="0" smtClean="0">
                <a:solidFill>
                  <a:srgbClr val="FF0000"/>
                </a:solidFill>
              </a:rPr>
              <a:t>Glory</a:t>
            </a:r>
            <a:r>
              <a:rPr lang="en-US" b="1" dirty="0" smtClean="0"/>
              <a:t>, and 3) </a:t>
            </a:r>
            <a:r>
              <a:rPr lang="en-US" b="1" dirty="0" smtClean="0">
                <a:solidFill>
                  <a:srgbClr val="FF0000"/>
                </a:solidFill>
              </a:rPr>
              <a:t>God</a:t>
            </a:r>
            <a:endParaRPr lang="en-US" sz="2100" b="1" dirty="0" smtClean="0">
              <a:solidFill>
                <a:srgbClr val="FF0000"/>
              </a:solidFill>
            </a:endParaRPr>
          </a:p>
          <a:p>
            <a:pPr lvl="1"/>
            <a:endParaRPr lang="en-US" sz="2100" dirty="0" smtClean="0"/>
          </a:p>
          <a:p>
            <a:pPr lvl="1"/>
            <a:endParaRPr lang="en-US" sz="2100" dirty="0" smtClean="0"/>
          </a:p>
          <a:p>
            <a:r>
              <a:rPr lang="en-US" sz="2500" dirty="0" smtClean="0"/>
              <a:t>The rulers of Spain allowed conquistadors to establish settlements in the Americas.  In return conquistadors paid </a:t>
            </a:r>
            <a:r>
              <a:rPr lang="en-US" sz="2500" dirty="0" smtClean="0">
                <a:solidFill>
                  <a:srgbClr val="FF0000"/>
                </a:solidFill>
              </a:rPr>
              <a:t>1/5</a:t>
            </a:r>
            <a:r>
              <a:rPr lang="en-US" sz="2500" baseline="30000" dirty="0" smtClean="0">
                <a:solidFill>
                  <a:srgbClr val="FF0000"/>
                </a:solidFill>
              </a:rPr>
              <a:t>th</a:t>
            </a:r>
            <a:r>
              <a:rPr lang="en-US" sz="2500" dirty="0" smtClean="0">
                <a:solidFill>
                  <a:srgbClr val="FF0000"/>
                </a:solidFill>
              </a:rPr>
              <a:t> of gold or treasure </a:t>
            </a:r>
            <a:r>
              <a:rPr lang="en-US" sz="2500" dirty="0" smtClean="0"/>
              <a:t>they found or captured.</a:t>
            </a:r>
            <a:endParaRPr lang="en-US" sz="25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763952" y="3840480"/>
            <a:ext cx="1329584" cy="87069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97372" y="3840480"/>
            <a:ext cx="1316597" cy="76599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10760" y="3721027"/>
            <a:ext cx="808488" cy="990152"/>
          </a:xfrm>
          <a:prstGeom prst="rect">
            <a:avLst/>
          </a:prstGeom>
        </p:spPr>
      </p:pic>
    </p:spTree>
    <p:extLst>
      <p:ext uri="{BB962C8B-B14F-4D97-AF65-F5344CB8AC3E}">
        <p14:creationId xmlns:p14="http://schemas.microsoft.com/office/powerpoint/2010/main" val="409741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20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407" y="53165"/>
            <a:ext cx="7704667" cy="1180213"/>
          </a:xfrm>
        </p:spPr>
        <p:txBody>
          <a:bodyPr/>
          <a:lstStyle/>
          <a:p>
            <a:r>
              <a:rPr lang="en-US" b="1" dirty="0" smtClean="0"/>
              <a:t>Conquest of the Aztecs</a:t>
            </a:r>
            <a:endParaRPr lang="en-US" b="1" dirty="0"/>
          </a:p>
        </p:txBody>
      </p:sp>
      <p:sp>
        <p:nvSpPr>
          <p:cNvPr id="3" name="Content Placeholder 2"/>
          <p:cNvSpPr>
            <a:spLocks noGrp="1"/>
          </p:cNvSpPr>
          <p:nvPr>
            <p:ph idx="1"/>
          </p:nvPr>
        </p:nvSpPr>
        <p:spPr>
          <a:xfrm>
            <a:off x="982133" y="1180214"/>
            <a:ext cx="7949216" cy="5252484"/>
          </a:xfrm>
        </p:spPr>
        <p:txBody>
          <a:bodyPr>
            <a:normAutofit/>
          </a:bodyPr>
          <a:lstStyle/>
          <a:p>
            <a:pPr marL="0" indent="0">
              <a:buNone/>
            </a:pPr>
            <a:r>
              <a:rPr lang="en-US" b="1" dirty="0" smtClean="0"/>
              <a:t>STOP &amp; JOT!! </a:t>
            </a:r>
            <a:r>
              <a:rPr lang="en-US" dirty="0" smtClean="0"/>
              <a:t>Where did the Aztec civilization live?</a:t>
            </a:r>
          </a:p>
          <a:p>
            <a:pPr marL="0" indent="0">
              <a:buNone/>
            </a:pPr>
            <a:endParaRPr lang="en-US" dirty="0" smtClean="0"/>
          </a:p>
          <a:p>
            <a:r>
              <a:rPr lang="en-US" b="1" dirty="0" smtClean="0">
                <a:solidFill>
                  <a:srgbClr val="FF0000"/>
                </a:solidFill>
              </a:rPr>
              <a:t>Hernando Cortés </a:t>
            </a:r>
            <a:r>
              <a:rPr lang="en-US" dirty="0" smtClean="0"/>
              <a:t>a conquistador, lusted for gold and glory.  </a:t>
            </a:r>
          </a:p>
          <a:p>
            <a:r>
              <a:rPr lang="en-US" dirty="0" smtClean="0"/>
              <a:t>In 1519, he set sail with </a:t>
            </a:r>
            <a:r>
              <a:rPr lang="en-US" b="1" dirty="0" smtClean="0">
                <a:solidFill>
                  <a:srgbClr val="FF0000"/>
                </a:solidFill>
              </a:rPr>
              <a:t>600 men and 16 horses </a:t>
            </a:r>
            <a:r>
              <a:rPr lang="en-US" dirty="0" smtClean="0"/>
              <a:t>bound for the rumored wealthy native empire in </a:t>
            </a:r>
            <a:r>
              <a:rPr lang="en-US" b="1" dirty="0" smtClean="0">
                <a:solidFill>
                  <a:srgbClr val="FF0000"/>
                </a:solidFill>
              </a:rPr>
              <a:t>Mexico</a:t>
            </a:r>
            <a:r>
              <a:rPr lang="en-US" dirty="0" smtClean="0"/>
              <a:t>.</a:t>
            </a:r>
          </a:p>
          <a:p>
            <a:r>
              <a:rPr lang="en-US" dirty="0" smtClean="0"/>
              <a:t>The Aztec ruler </a:t>
            </a:r>
            <a:r>
              <a:rPr lang="en-US" b="1" dirty="0" smtClean="0">
                <a:solidFill>
                  <a:srgbClr val="FF0000"/>
                </a:solidFill>
              </a:rPr>
              <a:t>Montezuma</a:t>
            </a:r>
            <a:r>
              <a:rPr lang="en-US" dirty="0" smtClean="0"/>
              <a:t> welcomed Cortés to his empire but soon he regretted his decision…</a:t>
            </a:r>
          </a:p>
          <a:p>
            <a:r>
              <a:rPr lang="en-US" dirty="0" smtClean="0"/>
              <a:t>Cortés betrayed Montezuma's kindness and made him a prisoner in his own empire.  </a:t>
            </a:r>
          </a:p>
          <a:p>
            <a:r>
              <a:rPr lang="en-US" dirty="0" smtClean="0"/>
              <a:t>Cortés </a:t>
            </a:r>
            <a:r>
              <a:rPr lang="en-US" b="1" dirty="0" smtClean="0">
                <a:solidFill>
                  <a:srgbClr val="FF0000"/>
                </a:solidFill>
              </a:rPr>
              <a:t>killed Montezuma</a:t>
            </a:r>
            <a:r>
              <a:rPr lang="en-US" dirty="0" smtClean="0"/>
              <a:t> and sacked the Aztecs.  The Aztec Empire had fallen.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58984" y="978197"/>
            <a:ext cx="1272364" cy="1272364"/>
          </a:xfrm>
          <a:prstGeom prst="rect">
            <a:avLst/>
          </a:prstGeom>
        </p:spPr>
      </p:pic>
    </p:spTree>
    <p:extLst>
      <p:ext uri="{BB962C8B-B14F-4D97-AF65-F5344CB8AC3E}">
        <p14:creationId xmlns:p14="http://schemas.microsoft.com/office/powerpoint/2010/main" val="195112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nodeType="clickEffect">
                                  <p:stCondLst>
                                    <p:cond delay="0"/>
                                  </p:stCondLst>
                                  <p:childTnLst>
                                    <p:animEffect transition="out" filter="fade">
                                      <p:cBhvr>
                                        <p:cTn id="12" dur="500" tmFilter="0, 0; .2, .5; .8, .5; 1, 0"/>
                                        <p:tgtEl>
                                          <p:spTgt spid="4"/>
                                        </p:tgtEl>
                                      </p:cBhvr>
                                    </p:animEffect>
                                    <p:animScale>
                                      <p:cBhvr>
                                        <p:cTn id="13" dur="250" autoRev="1" fill="hold"/>
                                        <p:tgtEl>
                                          <p:spTgt spid="4"/>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dissolv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dissolv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dissolv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ssolv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ssolv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022662" cy="3759530"/>
          </a:xfrm>
          <a:prstGeom prst="rect">
            <a:avLst/>
          </a:prstGeom>
        </p:spPr>
      </p:pic>
      <p:pic>
        <p:nvPicPr>
          <p:cNvPr id="3" name="Picture 2"/>
          <p:cNvPicPr>
            <a:picLocks noChangeAspect="1"/>
          </p:cNvPicPr>
          <p:nvPr/>
        </p:nvPicPr>
        <p:blipFill>
          <a:blip r:embed="rId3"/>
          <a:stretch>
            <a:fillRect/>
          </a:stretch>
        </p:blipFill>
        <p:spPr>
          <a:xfrm>
            <a:off x="5723384" y="-1"/>
            <a:ext cx="3420616" cy="4660403"/>
          </a:xfrm>
          <a:prstGeom prst="rect">
            <a:avLst/>
          </a:prstGeom>
        </p:spPr>
      </p:pic>
      <p:pic>
        <p:nvPicPr>
          <p:cNvPr id="4" name="Picture 3"/>
          <p:cNvPicPr>
            <a:picLocks noChangeAspect="1"/>
          </p:cNvPicPr>
          <p:nvPr/>
        </p:nvPicPr>
        <p:blipFill>
          <a:blip r:embed="rId4"/>
          <a:stretch>
            <a:fillRect/>
          </a:stretch>
        </p:blipFill>
        <p:spPr>
          <a:xfrm>
            <a:off x="0" y="3900610"/>
            <a:ext cx="5263448" cy="2957389"/>
          </a:xfrm>
          <a:prstGeom prst="rect">
            <a:avLst/>
          </a:prstGeom>
        </p:spPr>
      </p:pic>
      <p:pic>
        <p:nvPicPr>
          <p:cNvPr id="5" name="Picture 4"/>
          <p:cNvPicPr>
            <a:picLocks noChangeAspect="1"/>
          </p:cNvPicPr>
          <p:nvPr/>
        </p:nvPicPr>
        <p:blipFill>
          <a:blip r:embed="rId5"/>
          <a:stretch>
            <a:fillRect/>
          </a:stretch>
        </p:blipFill>
        <p:spPr>
          <a:xfrm>
            <a:off x="1527916" y="1487268"/>
            <a:ext cx="5905776" cy="2907319"/>
          </a:xfrm>
          <a:prstGeom prst="rect">
            <a:avLst/>
          </a:prstGeom>
        </p:spPr>
      </p:pic>
    </p:spTree>
    <p:extLst>
      <p:ext uri="{BB962C8B-B14F-4D97-AF65-F5344CB8AC3E}">
        <p14:creationId xmlns:p14="http://schemas.microsoft.com/office/powerpoint/2010/main" val="20856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560" y="618736"/>
            <a:ext cx="7704667" cy="1311350"/>
          </a:xfrm>
        </p:spPr>
        <p:txBody>
          <a:bodyPr/>
          <a:lstStyle/>
          <a:p>
            <a:r>
              <a:rPr lang="en-US" b="1" dirty="0" smtClean="0"/>
              <a:t>Conquest of the Incas</a:t>
            </a:r>
            <a:endParaRPr lang="en-US" b="1" dirty="0"/>
          </a:p>
        </p:txBody>
      </p:sp>
      <p:sp>
        <p:nvSpPr>
          <p:cNvPr id="3" name="Content Placeholder 2"/>
          <p:cNvSpPr>
            <a:spLocks noGrp="1"/>
          </p:cNvSpPr>
          <p:nvPr>
            <p:ph idx="1"/>
          </p:nvPr>
        </p:nvSpPr>
        <p:spPr>
          <a:xfrm>
            <a:off x="897070" y="1975221"/>
            <a:ext cx="8246930" cy="4157330"/>
          </a:xfrm>
        </p:spPr>
        <p:txBody>
          <a:bodyPr/>
          <a:lstStyle/>
          <a:p>
            <a:pPr marL="0" indent="0">
              <a:buNone/>
            </a:pPr>
            <a:r>
              <a:rPr lang="en-US" b="1" dirty="0"/>
              <a:t>STOP &amp; JOT!! </a:t>
            </a:r>
            <a:r>
              <a:rPr lang="en-US" dirty="0"/>
              <a:t>Where did the </a:t>
            </a:r>
            <a:r>
              <a:rPr lang="en-US" dirty="0" smtClean="0"/>
              <a:t>Incan </a:t>
            </a:r>
            <a:r>
              <a:rPr lang="en-US" dirty="0"/>
              <a:t>civilization live?</a:t>
            </a:r>
          </a:p>
          <a:p>
            <a:pPr marL="0" indent="0">
              <a:buNone/>
            </a:pPr>
            <a:endParaRPr lang="en-US" dirty="0" smtClean="0"/>
          </a:p>
          <a:p>
            <a:r>
              <a:rPr lang="en-US" dirty="0" smtClean="0"/>
              <a:t>Conquistador </a:t>
            </a:r>
            <a:r>
              <a:rPr lang="en-US" b="1" dirty="0" smtClean="0">
                <a:solidFill>
                  <a:srgbClr val="FF0000"/>
                </a:solidFill>
              </a:rPr>
              <a:t>Francisco Pizarro </a:t>
            </a:r>
            <a:r>
              <a:rPr lang="en-US" dirty="0" smtClean="0"/>
              <a:t>sailed down the Pacific coast of South America with fewer than </a:t>
            </a:r>
            <a:r>
              <a:rPr lang="en-US" b="1" dirty="0" smtClean="0">
                <a:solidFill>
                  <a:srgbClr val="FF0000"/>
                </a:solidFill>
              </a:rPr>
              <a:t>200 Spanish soldiers</a:t>
            </a:r>
            <a:r>
              <a:rPr lang="en-US" dirty="0" smtClean="0"/>
              <a:t>.</a:t>
            </a:r>
          </a:p>
          <a:p>
            <a:r>
              <a:rPr lang="en-US" dirty="0" smtClean="0"/>
              <a:t>In 1532, </a:t>
            </a:r>
            <a:r>
              <a:rPr lang="en-US" b="1" dirty="0" smtClean="0">
                <a:solidFill>
                  <a:srgbClr val="FF0000"/>
                </a:solidFill>
              </a:rPr>
              <a:t>Pizarro </a:t>
            </a:r>
            <a:r>
              <a:rPr lang="en-US" dirty="0" smtClean="0"/>
              <a:t>captured the Incan emperor Atahualpa and later executed him.</a:t>
            </a:r>
          </a:p>
          <a:p>
            <a:r>
              <a:rPr lang="en-US" dirty="0" smtClean="0"/>
              <a:t>Without the leadership of </a:t>
            </a:r>
            <a:r>
              <a:rPr lang="en-US" b="1" dirty="0" smtClean="0">
                <a:solidFill>
                  <a:srgbClr val="FF0000"/>
                </a:solidFill>
              </a:rPr>
              <a:t>Atahualpa</a:t>
            </a:r>
            <a:r>
              <a:rPr lang="en-US" dirty="0" smtClean="0"/>
              <a:t> the Incan resistance collapsed. </a:t>
            </a:r>
          </a:p>
          <a:p>
            <a:r>
              <a:rPr lang="en-US" b="1" dirty="0" smtClean="0">
                <a:solidFill>
                  <a:srgbClr val="FF0000"/>
                </a:solidFill>
              </a:rPr>
              <a:t>By 1535</a:t>
            </a:r>
            <a:r>
              <a:rPr lang="en-US" dirty="0" smtClean="0"/>
              <a:t>, Pizarro controlled a majority of the Incan empire.</a:t>
            </a:r>
            <a:endParaRPr lang="en-US" dirty="0"/>
          </a:p>
        </p:txBody>
      </p:sp>
      <p:pic>
        <p:nvPicPr>
          <p:cNvPr id="4" name="Picture 3" descr="https://encrypted-tbn1.google.com/images?q=tbn:ANd9GcRfIiOy_sRwFXXeiO12mQfGa91l4Xh1veVrQUxxYnSrMw9bC_lim0GuZWVg"/>
          <p:cNvPicPr/>
          <p:nvPr/>
        </p:nvPicPr>
        <p:blipFill>
          <a:blip r:embed="rId2">
            <a:extLst>
              <a:ext uri="{28A0092B-C50C-407E-A947-70E740481C1C}">
                <a14:useLocalDpi xmlns:a14="http://schemas.microsoft.com/office/drawing/2010/main" val="0"/>
              </a:ext>
            </a:extLst>
          </a:blip>
          <a:srcRect/>
          <a:stretch>
            <a:fillRect/>
          </a:stretch>
        </p:blipFill>
        <p:spPr bwMode="auto">
          <a:xfrm>
            <a:off x="1056561" y="74428"/>
            <a:ext cx="1197542" cy="1995932"/>
          </a:xfrm>
          <a:prstGeom prst="rect">
            <a:avLst/>
          </a:prstGeom>
          <a:noFill/>
          <a:ln>
            <a:noFill/>
          </a:ln>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58984" y="1614379"/>
            <a:ext cx="1272364" cy="1272364"/>
          </a:xfrm>
          <a:prstGeom prst="rect">
            <a:avLst/>
          </a:prstGeom>
        </p:spPr>
      </p:pic>
    </p:spTree>
    <p:extLst>
      <p:ext uri="{BB962C8B-B14F-4D97-AF65-F5344CB8AC3E}">
        <p14:creationId xmlns:p14="http://schemas.microsoft.com/office/powerpoint/2010/main" val="14131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heckerboard(across)">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heckerboard(across)">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heckerboard(across)">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heckerboard(across)">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2861692" cy="3671059"/>
          </a:xfrm>
          <a:prstGeom prst="rect">
            <a:avLst/>
          </a:prstGeom>
        </p:spPr>
      </p:pic>
      <p:pic>
        <p:nvPicPr>
          <p:cNvPr id="3" name="Picture 2"/>
          <p:cNvPicPr>
            <a:picLocks noChangeAspect="1"/>
          </p:cNvPicPr>
          <p:nvPr/>
        </p:nvPicPr>
        <p:blipFill>
          <a:blip r:embed="rId3"/>
          <a:stretch>
            <a:fillRect/>
          </a:stretch>
        </p:blipFill>
        <p:spPr>
          <a:xfrm>
            <a:off x="5131448" y="0"/>
            <a:ext cx="4012552" cy="3671058"/>
          </a:xfrm>
          <a:prstGeom prst="rect">
            <a:avLst/>
          </a:prstGeom>
        </p:spPr>
      </p:pic>
      <p:pic>
        <p:nvPicPr>
          <p:cNvPr id="5" name="Picture 4"/>
          <p:cNvPicPr>
            <a:picLocks noChangeAspect="1"/>
          </p:cNvPicPr>
          <p:nvPr/>
        </p:nvPicPr>
        <p:blipFill>
          <a:blip r:embed="rId4"/>
          <a:stretch>
            <a:fillRect/>
          </a:stretch>
        </p:blipFill>
        <p:spPr>
          <a:xfrm>
            <a:off x="1985299" y="51085"/>
            <a:ext cx="4918533" cy="6438807"/>
          </a:xfrm>
          <a:prstGeom prst="rect">
            <a:avLst/>
          </a:prstGeom>
        </p:spPr>
      </p:pic>
    </p:spTree>
    <p:extLst>
      <p:ext uri="{BB962C8B-B14F-4D97-AF65-F5344CB8AC3E}">
        <p14:creationId xmlns:p14="http://schemas.microsoft.com/office/powerpoint/2010/main" val="35959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86720"/>
            <a:ext cx="7704667" cy="1007389"/>
          </a:xfrm>
        </p:spPr>
        <p:txBody>
          <a:bodyPr/>
          <a:lstStyle/>
          <a:p>
            <a:r>
              <a:rPr lang="en-US" b="1" dirty="0" smtClean="0"/>
              <a:t>DO NOW! Let’s think!</a:t>
            </a:r>
            <a:endParaRPr lang="en-US" b="1" dirty="0"/>
          </a:p>
        </p:txBody>
      </p:sp>
      <p:sp>
        <p:nvSpPr>
          <p:cNvPr id="3" name="Content Placeholder 2"/>
          <p:cNvSpPr>
            <a:spLocks noGrp="1"/>
          </p:cNvSpPr>
          <p:nvPr>
            <p:ph idx="1"/>
          </p:nvPr>
        </p:nvSpPr>
        <p:spPr>
          <a:xfrm>
            <a:off x="767167" y="1697083"/>
            <a:ext cx="8221850" cy="4223270"/>
          </a:xfrm>
        </p:spPr>
        <p:txBody>
          <a:bodyPr>
            <a:normAutofit/>
          </a:bodyPr>
          <a:lstStyle/>
          <a:p>
            <a:pPr marL="0" indent="0" algn="just">
              <a:buNone/>
            </a:pPr>
            <a:r>
              <a:rPr lang="en-US" sz="2000" dirty="0" smtClean="0"/>
              <a:t>During </a:t>
            </a:r>
            <a:r>
              <a:rPr lang="en-US" sz="2000" dirty="0"/>
              <a:t>the century after Columbus’ voyage, the Spanish government sent a number of military expeditions to America to explore the New World and conquer the Natives.  One of these was led by the conquistador Francisco Coronado, who in the 1540s led an army through the region that centuries later became known as the southwestern United States.  What follows is a short excerpt from the orders he and other conquistadors were given.  </a:t>
            </a:r>
            <a:endParaRPr lang="en-US" sz="2000" dirty="0" smtClean="0"/>
          </a:p>
          <a:p>
            <a:pPr marL="0" indent="0" algn="just">
              <a:buNone/>
            </a:pPr>
            <a:r>
              <a:rPr lang="en-US" sz="2000" b="1" dirty="0" smtClean="0"/>
              <a:t>“You must explain to the natives… that there is only one God in heaven, and the emperor on earth to rule and govern it, whose subjects they must all become and whom they must serve.”</a:t>
            </a:r>
          </a:p>
          <a:p>
            <a:pPr algn="just"/>
            <a:r>
              <a:rPr lang="en-US" sz="2000" dirty="0" smtClean="0"/>
              <a:t>With orders like this one, how do you suppose Coronado and his men treated the Natives?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82133" y="0"/>
            <a:ext cx="1269679" cy="2001416"/>
          </a:xfrm>
          <a:prstGeom prst="rect">
            <a:avLst/>
          </a:prstGeom>
        </p:spPr>
      </p:pic>
    </p:spTree>
    <p:extLst>
      <p:ext uri="{BB962C8B-B14F-4D97-AF65-F5344CB8AC3E}">
        <p14:creationId xmlns:p14="http://schemas.microsoft.com/office/powerpoint/2010/main" val="2558076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Explorers of the Borderlands</a:t>
            </a:r>
            <a:endParaRPr lang="en-US" b="1" dirty="0"/>
          </a:p>
        </p:txBody>
      </p:sp>
      <p:sp>
        <p:nvSpPr>
          <p:cNvPr id="3" name="Content Placeholder 2"/>
          <p:cNvSpPr>
            <a:spLocks noGrp="1"/>
          </p:cNvSpPr>
          <p:nvPr>
            <p:ph idx="1"/>
          </p:nvPr>
        </p:nvSpPr>
        <p:spPr>
          <a:xfrm>
            <a:off x="659219" y="1658679"/>
            <a:ext cx="8378455" cy="4374808"/>
          </a:xfrm>
        </p:spPr>
        <p:txBody>
          <a:bodyPr>
            <a:normAutofit/>
          </a:bodyPr>
          <a:lstStyle/>
          <a:p>
            <a:pPr>
              <a:lnSpc>
                <a:spcPct val="90000"/>
              </a:lnSpc>
            </a:pPr>
            <a:r>
              <a:rPr lang="en-US" b="1" u="sng" dirty="0">
                <a:solidFill>
                  <a:srgbClr val="FF0000"/>
                </a:solidFill>
                <a:cs typeface="Arial" charset="0"/>
              </a:rPr>
              <a:t>Juan Ponce de Leon </a:t>
            </a:r>
            <a:r>
              <a:rPr lang="en-US" dirty="0">
                <a:cs typeface="Arial" charset="0"/>
              </a:rPr>
              <a:t>traveled through Florida in 1513 looking for the </a:t>
            </a:r>
            <a:r>
              <a:rPr lang="en-US" b="1" u="sng" dirty="0">
                <a:solidFill>
                  <a:srgbClr val="FF0000"/>
                </a:solidFill>
                <a:cs typeface="Arial" charset="0"/>
              </a:rPr>
              <a:t>Fountain of </a:t>
            </a:r>
            <a:r>
              <a:rPr lang="en-US" b="1" u="sng" dirty="0" smtClean="0">
                <a:solidFill>
                  <a:srgbClr val="FF0000"/>
                </a:solidFill>
                <a:cs typeface="Arial" charset="0"/>
              </a:rPr>
              <a:t>Youth</a:t>
            </a:r>
            <a:r>
              <a:rPr lang="en-US" dirty="0" smtClean="0">
                <a:cs typeface="Arial" charset="0"/>
              </a:rPr>
              <a:t>.</a:t>
            </a:r>
            <a:endParaRPr lang="en-US" dirty="0">
              <a:cs typeface="Arial" charset="0"/>
            </a:endParaRPr>
          </a:p>
          <a:p>
            <a:pPr>
              <a:lnSpc>
                <a:spcPct val="90000"/>
              </a:lnSpc>
            </a:pPr>
            <a:r>
              <a:rPr lang="en-US" b="1" u="sng" dirty="0">
                <a:solidFill>
                  <a:srgbClr val="FF0000"/>
                </a:solidFill>
                <a:cs typeface="Arial" charset="0"/>
              </a:rPr>
              <a:t>Panfilo </a:t>
            </a:r>
            <a:r>
              <a:rPr lang="en-US" b="1" u="sng" dirty="0" smtClean="0">
                <a:solidFill>
                  <a:srgbClr val="FF0000"/>
                </a:solidFill>
                <a:cs typeface="Arial" charset="0"/>
              </a:rPr>
              <a:t>Narvaez’s</a:t>
            </a:r>
            <a:r>
              <a:rPr lang="en-US" b="1" dirty="0" smtClean="0">
                <a:solidFill>
                  <a:srgbClr val="FF0000"/>
                </a:solidFill>
                <a:cs typeface="Arial" charset="0"/>
              </a:rPr>
              <a:t> </a:t>
            </a:r>
            <a:r>
              <a:rPr lang="en-US" dirty="0">
                <a:cs typeface="Arial" charset="0"/>
              </a:rPr>
              <a:t>sailed to the </a:t>
            </a:r>
            <a:r>
              <a:rPr lang="en-US" b="1" u="sng" dirty="0">
                <a:solidFill>
                  <a:srgbClr val="FF0000"/>
                </a:solidFill>
                <a:cs typeface="Arial" charset="0"/>
              </a:rPr>
              <a:t>Gulf of Mexico </a:t>
            </a:r>
            <a:r>
              <a:rPr lang="en-US" dirty="0">
                <a:cs typeface="Arial" charset="0"/>
              </a:rPr>
              <a:t>but was shipwrecked in a </a:t>
            </a:r>
            <a:r>
              <a:rPr lang="en-US" dirty="0" smtClean="0">
                <a:cs typeface="Arial" charset="0"/>
              </a:rPr>
              <a:t>storm.</a:t>
            </a:r>
            <a:endParaRPr lang="en-US" dirty="0">
              <a:cs typeface="Arial" charset="0"/>
            </a:endParaRPr>
          </a:p>
          <a:p>
            <a:pPr>
              <a:lnSpc>
                <a:spcPct val="90000"/>
              </a:lnSpc>
            </a:pPr>
            <a:r>
              <a:rPr lang="en-US" b="1" u="sng" dirty="0">
                <a:solidFill>
                  <a:srgbClr val="FF0000"/>
                </a:solidFill>
                <a:cs typeface="Arial" charset="0"/>
              </a:rPr>
              <a:t>Hernando De Soto</a:t>
            </a:r>
            <a:r>
              <a:rPr lang="en-US" u="sng" dirty="0">
                <a:cs typeface="Arial" charset="0"/>
              </a:rPr>
              <a:t> </a:t>
            </a:r>
            <a:r>
              <a:rPr lang="en-US" dirty="0">
                <a:cs typeface="Arial" charset="0"/>
              </a:rPr>
              <a:t>went from Florida to the </a:t>
            </a:r>
            <a:r>
              <a:rPr lang="en-US" dirty="0" smtClean="0">
                <a:cs typeface="Arial" charset="0"/>
              </a:rPr>
              <a:t>Mississippi </a:t>
            </a:r>
            <a:r>
              <a:rPr lang="en-US" dirty="0">
                <a:cs typeface="Arial" charset="0"/>
              </a:rPr>
              <a:t>River in search of </a:t>
            </a:r>
            <a:r>
              <a:rPr lang="en-US" b="1" u="sng" dirty="0">
                <a:solidFill>
                  <a:srgbClr val="FF0000"/>
                </a:solidFill>
                <a:cs typeface="Arial" charset="0"/>
              </a:rPr>
              <a:t>gold</a:t>
            </a:r>
            <a:r>
              <a:rPr lang="en-US" dirty="0">
                <a:cs typeface="Arial" charset="0"/>
              </a:rPr>
              <a:t> until his </a:t>
            </a:r>
            <a:r>
              <a:rPr lang="en-US" dirty="0" smtClean="0">
                <a:cs typeface="Arial" charset="0"/>
              </a:rPr>
              <a:t>death.</a:t>
            </a:r>
            <a:endParaRPr lang="en-US" dirty="0">
              <a:cs typeface="Arial" charset="0"/>
            </a:endParaRPr>
          </a:p>
          <a:p>
            <a:pPr>
              <a:lnSpc>
                <a:spcPct val="90000"/>
              </a:lnSpc>
            </a:pPr>
            <a:r>
              <a:rPr lang="en-US" b="1" u="sng" dirty="0">
                <a:solidFill>
                  <a:srgbClr val="FF0000"/>
                </a:solidFill>
                <a:cs typeface="Arial" charset="0"/>
              </a:rPr>
              <a:t>Francisco Coronado</a:t>
            </a:r>
            <a:r>
              <a:rPr lang="en-US" dirty="0">
                <a:cs typeface="Arial" charset="0"/>
              </a:rPr>
              <a:t>, who was in search of the </a:t>
            </a:r>
            <a:r>
              <a:rPr lang="ja-JP" altLang="en-US" dirty="0">
                <a:cs typeface="Arial" charset="0"/>
              </a:rPr>
              <a:t>“</a:t>
            </a:r>
            <a:r>
              <a:rPr lang="en-US" b="1" u="sng" dirty="0">
                <a:solidFill>
                  <a:srgbClr val="FF0000"/>
                </a:solidFill>
                <a:cs typeface="Arial" charset="0"/>
              </a:rPr>
              <a:t>seven cities of gold</a:t>
            </a:r>
            <a:r>
              <a:rPr lang="en-US" dirty="0">
                <a:cs typeface="Arial" charset="0"/>
              </a:rPr>
              <a:t>,</a:t>
            </a:r>
            <a:r>
              <a:rPr lang="ja-JP" altLang="en-US" dirty="0">
                <a:cs typeface="Arial" charset="0"/>
              </a:rPr>
              <a:t>”</a:t>
            </a:r>
            <a:r>
              <a:rPr lang="en-US" dirty="0">
                <a:cs typeface="Arial" charset="0"/>
              </a:rPr>
              <a:t> went from present day Arizona to New </a:t>
            </a:r>
            <a:r>
              <a:rPr lang="en-US" dirty="0" smtClean="0">
                <a:cs typeface="Arial" charset="0"/>
              </a:rPr>
              <a:t>Mexico.</a:t>
            </a:r>
            <a:endParaRPr lang="en-US" dirty="0"/>
          </a:p>
        </p:txBody>
      </p:sp>
    </p:spTree>
    <p:extLst>
      <p:ext uri="{BB962C8B-B14F-4D97-AF65-F5344CB8AC3E}">
        <p14:creationId xmlns:p14="http://schemas.microsoft.com/office/powerpoint/2010/main" val="314990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122" y="418414"/>
            <a:ext cx="7704667" cy="1205024"/>
          </a:xfrm>
        </p:spPr>
        <p:txBody>
          <a:bodyPr/>
          <a:lstStyle/>
          <a:p>
            <a:pPr algn="r"/>
            <a:r>
              <a:rPr lang="en-US" b="1" dirty="0" smtClean="0"/>
              <a:t>Settling New Spain</a:t>
            </a:r>
            <a:endParaRPr lang="en-US" b="1" dirty="0"/>
          </a:p>
        </p:txBody>
      </p:sp>
      <p:sp>
        <p:nvSpPr>
          <p:cNvPr id="3" name="Content Placeholder 2"/>
          <p:cNvSpPr>
            <a:spLocks noGrp="1"/>
          </p:cNvSpPr>
          <p:nvPr>
            <p:ph idx="1"/>
          </p:nvPr>
        </p:nvSpPr>
        <p:spPr>
          <a:xfrm>
            <a:off x="723014" y="1446029"/>
            <a:ext cx="8569842" cy="5316278"/>
          </a:xfrm>
        </p:spPr>
        <p:txBody>
          <a:bodyPr>
            <a:normAutofit/>
          </a:bodyPr>
          <a:lstStyle/>
          <a:p>
            <a:r>
              <a:rPr lang="en-US" dirty="0" smtClean="0"/>
              <a:t>Spain had let the conquistadors </a:t>
            </a:r>
            <a:r>
              <a:rPr lang="en-US" b="1" u="sng" dirty="0" smtClean="0">
                <a:solidFill>
                  <a:srgbClr val="FF0000"/>
                </a:solidFill>
              </a:rPr>
              <a:t>govern</a:t>
            </a:r>
            <a:r>
              <a:rPr lang="en-US" dirty="0" smtClean="0"/>
              <a:t> the lands they conquered.  </a:t>
            </a:r>
          </a:p>
          <a:p>
            <a:r>
              <a:rPr lang="en-US" dirty="0" smtClean="0"/>
              <a:t>Although they were great </a:t>
            </a:r>
            <a:r>
              <a:rPr lang="en-US" b="1" u="sng" dirty="0" smtClean="0">
                <a:solidFill>
                  <a:srgbClr val="FF0000"/>
                </a:solidFill>
              </a:rPr>
              <a:t>conquerors</a:t>
            </a:r>
            <a:r>
              <a:rPr lang="en-US" dirty="0" smtClean="0"/>
              <a:t>, they were poor rulers.</a:t>
            </a:r>
          </a:p>
          <a:p>
            <a:r>
              <a:rPr lang="en-US" dirty="0" smtClean="0"/>
              <a:t>The </a:t>
            </a:r>
            <a:r>
              <a:rPr lang="en-US" dirty="0"/>
              <a:t>K</a:t>
            </a:r>
            <a:r>
              <a:rPr lang="en-US" dirty="0" smtClean="0"/>
              <a:t>ing appointed a viceroy to rule in the colonies in his name. </a:t>
            </a:r>
            <a:endParaRPr lang="en-US" dirty="0"/>
          </a:p>
          <a:p>
            <a:pPr marL="0" indent="0">
              <a:buNone/>
            </a:pPr>
            <a:r>
              <a:rPr lang="en-US" b="1" dirty="0" smtClean="0"/>
              <a:t>STOP </a:t>
            </a:r>
            <a:r>
              <a:rPr lang="en-US" b="1" dirty="0"/>
              <a:t>&amp; JOT!! </a:t>
            </a:r>
            <a:r>
              <a:rPr lang="en-US" dirty="0" smtClean="0"/>
              <a:t>What is a viceroy?</a:t>
            </a:r>
          </a:p>
          <a:p>
            <a:pPr marL="0" indent="0">
              <a:buNone/>
            </a:pPr>
            <a:endParaRPr lang="en-US" dirty="0" smtClean="0">
              <a:solidFill>
                <a:srgbClr val="FF0000"/>
              </a:solidFill>
            </a:endParaRPr>
          </a:p>
          <a:p>
            <a:r>
              <a:rPr lang="en-US" dirty="0" smtClean="0"/>
              <a:t>A code was established called the </a:t>
            </a:r>
            <a:r>
              <a:rPr lang="en-US" b="1" dirty="0" smtClean="0">
                <a:solidFill>
                  <a:srgbClr val="FF0000"/>
                </a:solidFill>
              </a:rPr>
              <a:t>Law of the Indies</a:t>
            </a:r>
            <a:r>
              <a:rPr lang="en-US" dirty="0" smtClean="0"/>
              <a:t>.  This code established three settlements: 1</a:t>
            </a:r>
            <a:r>
              <a:rPr lang="en-US" b="1" dirty="0" smtClean="0">
                <a:solidFill>
                  <a:srgbClr val="FF0000"/>
                </a:solidFill>
              </a:rPr>
              <a:t>) Pueblos</a:t>
            </a:r>
            <a:r>
              <a:rPr lang="en-US" dirty="0" smtClean="0"/>
              <a:t>, 2) </a:t>
            </a:r>
            <a:r>
              <a:rPr lang="en-US" b="1" dirty="0" smtClean="0">
                <a:solidFill>
                  <a:srgbClr val="FF0000"/>
                </a:solidFill>
              </a:rPr>
              <a:t>Presidios</a:t>
            </a:r>
            <a:r>
              <a:rPr lang="en-US" dirty="0" smtClean="0"/>
              <a:t>, and 3) </a:t>
            </a:r>
            <a:r>
              <a:rPr lang="en-US" b="1" dirty="0" smtClean="0">
                <a:solidFill>
                  <a:srgbClr val="FF0000"/>
                </a:solidFill>
              </a:rPr>
              <a:t>Missions</a:t>
            </a:r>
            <a:r>
              <a:rPr lang="en-US" dirty="0" smtClean="0"/>
              <a:t>.</a:t>
            </a:r>
            <a:endParaRPr lang="en-US" dirty="0"/>
          </a:p>
        </p:txBody>
      </p:sp>
      <p:pic>
        <p:nvPicPr>
          <p:cNvPr id="4" name="Picture 3"/>
          <p:cNvPicPr/>
          <p:nvPr/>
        </p:nvPicPr>
        <p:blipFill>
          <a:blip r:embed="rId3" cstate="email">
            <a:extLst>
              <a:ext uri="{28A0092B-C50C-407E-A947-70E740481C1C}">
                <a14:useLocalDpi xmlns:a14="http://schemas.microsoft.com/office/drawing/2010/main" val="0"/>
              </a:ext>
            </a:extLst>
          </a:blip>
          <a:stretch>
            <a:fillRect/>
          </a:stretch>
        </p:blipFill>
        <p:spPr>
          <a:xfrm>
            <a:off x="1319767" y="223683"/>
            <a:ext cx="2400300" cy="159448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3628" y="3813546"/>
            <a:ext cx="1063256" cy="1063256"/>
          </a:xfrm>
          <a:prstGeom prst="rect">
            <a:avLst/>
          </a:prstGeom>
        </p:spPr>
      </p:pic>
    </p:spTree>
    <p:extLst>
      <p:ext uri="{BB962C8B-B14F-4D97-AF65-F5344CB8AC3E}">
        <p14:creationId xmlns:p14="http://schemas.microsoft.com/office/powerpoint/2010/main" val="168874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887</TotalTime>
  <Words>758</Words>
  <Application>Microsoft Office PowerPoint</Application>
  <PresentationFormat>On-screen Show (4:3)</PresentationFormat>
  <Paragraphs>65</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Parallax</vt:lpstr>
      <vt:lpstr>Spain Builds an Empire</vt:lpstr>
      <vt:lpstr>The Conquistadors</vt:lpstr>
      <vt:lpstr>Conquest of the Aztecs</vt:lpstr>
      <vt:lpstr>PowerPoint Presentation</vt:lpstr>
      <vt:lpstr>Conquest of the Incas</vt:lpstr>
      <vt:lpstr>PowerPoint Presentation</vt:lpstr>
      <vt:lpstr>DO NOW! Let’s think!</vt:lpstr>
      <vt:lpstr>Explorers of the Borderlands</vt:lpstr>
      <vt:lpstr>Settling New Spain</vt:lpstr>
      <vt:lpstr>Settlements</vt:lpstr>
      <vt:lpstr>Social Class</vt:lpstr>
      <vt:lpstr>Harsh Life for Native Americans</vt:lpstr>
    </vt:vector>
  </TitlesOfParts>
  <Company>Stony Brook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Spanish Explorers</dc:title>
  <dc:creator>Joshua Kranz</dc:creator>
  <cp:lastModifiedBy>Sachem Central School District</cp:lastModifiedBy>
  <cp:revision>39</cp:revision>
  <dcterms:created xsi:type="dcterms:W3CDTF">2013-10-11T00:10:30Z</dcterms:created>
  <dcterms:modified xsi:type="dcterms:W3CDTF">2016-10-21T13:53:12Z</dcterms:modified>
</cp:coreProperties>
</file>