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68" r:id="rId5"/>
    <p:sldId id="261" r:id="rId6"/>
    <p:sldId id="269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323" autoAdjust="0"/>
  </p:normalViewPr>
  <p:slideViewPr>
    <p:cSldViewPr>
      <p:cViewPr varScale="1">
        <p:scale>
          <a:sx n="79" d="100"/>
          <a:sy n="79" d="100"/>
        </p:scale>
        <p:origin x="-15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4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FFFB2-1387-4FF6-9191-F28A05D44610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BB2D3-F6EF-4BA1-B1E7-392B834ED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95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BB2D3-F6EF-4BA1-B1E7-392B834EDE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36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BB2D3-F6EF-4BA1-B1E7-392B834EDE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47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60DD-FD41-42E6-AC4E-26CA28CAC67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02AFD6A1-3474-43E0-B2E8-E25A87FF8A5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60DD-FD41-42E6-AC4E-26CA28CAC67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D6A1-3474-43E0-B2E8-E25A87FF8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60DD-FD41-42E6-AC4E-26CA28CAC67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02AFD6A1-3474-43E0-B2E8-E25A87FF8A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60DD-FD41-42E6-AC4E-26CA28CAC67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D6A1-3474-43E0-B2E8-E25A87FF8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60DD-FD41-42E6-AC4E-26CA28CAC67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02AFD6A1-3474-43E0-B2E8-E25A87FF8A5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60DD-FD41-42E6-AC4E-26CA28CAC67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D6A1-3474-43E0-B2E8-E25A87FF8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60DD-FD41-42E6-AC4E-26CA28CAC67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D6A1-3474-43E0-B2E8-E25A87FF8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60DD-FD41-42E6-AC4E-26CA28CAC67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D6A1-3474-43E0-B2E8-E25A87FF8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60DD-FD41-42E6-AC4E-26CA28CAC67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D6A1-3474-43E0-B2E8-E25A87FF8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60DD-FD41-42E6-AC4E-26CA28CAC67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D6A1-3474-43E0-B2E8-E25A87FF8A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60DD-FD41-42E6-AC4E-26CA28CAC67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D6A1-3474-43E0-B2E8-E25A87FF8A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98860DD-FD41-42E6-AC4E-26CA28CAC67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2AFD6A1-3474-43E0-B2E8-E25A87FF8A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Articles of Confederation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America’s First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2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Western lands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029200"/>
          </a:xfrm>
        </p:spPr>
        <p:txBody>
          <a:bodyPr>
            <a:normAutofit/>
          </a:bodyPr>
          <a:lstStyle/>
          <a:p>
            <a:r>
              <a:rPr lang="en-US" dirty="0"/>
              <a:t>7. After the Revolution the nation suffered an economic </a:t>
            </a:r>
            <a:r>
              <a:rPr lang="en-US" dirty="0" smtClean="0">
                <a:solidFill>
                  <a:srgbClr val="FF0000"/>
                </a:solidFill>
              </a:rPr>
              <a:t>depression</a:t>
            </a:r>
            <a:r>
              <a:rPr lang="en-US" dirty="0" smtClean="0"/>
              <a:t>.  After </a:t>
            </a:r>
            <a:r>
              <a:rPr lang="en-US" dirty="0"/>
              <a:t>the Revolution prices fell on farm goods and farmers could not repay their </a:t>
            </a:r>
            <a:r>
              <a:rPr lang="en-US" dirty="0" smtClean="0">
                <a:solidFill>
                  <a:srgbClr val="FF0000"/>
                </a:solidFill>
              </a:rPr>
              <a:t>loans</a:t>
            </a:r>
            <a:r>
              <a:rPr lang="en-US" dirty="0" smtClean="0"/>
              <a:t>.  Courts </a:t>
            </a:r>
            <a:r>
              <a:rPr lang="en-US" dirty="0" smtClean="0">
                <a:solidFill>
                  <a:srgbClr val="FF0000"/>
                </a:solidFill>
              </a:rPr>
              <a:t>seized</a:t>
            </a:r>
            <a:r>
              <a:rPr lang="en-US" dirty="0" smtClean="0"/>
              <a:t> the </a:t>
            </a:r>
            <a:r>
              <a:rPr lang="en-US" dirty="0"/>
              <a:t>farms of those who could not pay taxes or loans.  Farmers were angry because they felt  they were being treated unfairly.</a:t>
            </a:r>
            <a:br>
              <a:rPr lang="en-US" dirty="0"/>
            </a:br>
            <a:endParaRPr lang="en-US" dirty="0"/>
          </a:p>
          <a:p>
            <a:r>
              <a:rPr lang="en-US" dirty="0"/>
              <a:t>8. Daniel </a:t>
            </a:r>
            <a:r>
              <a:rPr lang="en-US" dirty="0" smtClean="0">
                <a:solidFill>
                  <a:srgbClr val="FF0000"/>
                </a:solidFill>
              </a:rPr>
              <a:t>Shay</a:t>
            </a:r>
            <a:r>
              <a:rPr lang="en-US" dirty="0" smtClean="0"/>
              <a:t> a </a:t>
            </a:r>
            <a:r>
              <a:rPr lang="en-US" dirty="0"/>
              <a:t>Massachusetts farmer organized an uprising.  More than 1,000 farmers attached courthouses and prevented the state from </a:t>
            </a:r>
            <a:r>
              <a:rPr lang="en-US" dirty="0" smtClean="0">
                <a:solidFill>
                  <a:srgbClr val="FF0000"/>
                </a:solidFill>
              </a:rPr>
              <a:t>seizing</a:t>
            </a:r>
            <a:r>
              <a:rPr lang="en-US" dirty="0" smtClean="0"/>
              <a:t> farms</a:t>
            </a:r>
            <a:r>
              <a:rPr lang="en-US" dirty="0"/>
              <a:t>.  The uprising was known as </a:t>
            </a:r>
            <a:r>
              <a:rPr lang="en-US" dirty="0" smtClean="0">
                <a:solidFill>
                  <a:srgbClr val="FF0000"/>
                </a:solidFill>
              </a:rPr>
              <a:t>Shay’s Rebellion </a:t>
            </a:r>
            <a:r>
              <a:rPr lang="en-US" dirty="0" smtClean="0"/>
              <a:t>and </a:t>
            </a:r>
            <a:r>
              <a:rPr lang="en-US" dirty="0"/>
              <a:t>was put down by the militia.</a:t>
            </a:r>
          </a:p>
          <a:p>
            <a:r>
              <a:rPr lang="en-US" dirty="0"/>
              <a:t>9. This was a sign that the </a:t>
            </a:r>
            <a:r>
              <a:rPr lang="en-US" dirty="0" smtClean="0">
                <a:solidFill>
                  <a:srgbClr val="FF0000"/>
                </a:solidFill>
              </a:rPr>
              <a:t>Articles of Confederation </a:t>
            </a:r>
            <a:r>
              <a:rPr lang="en-US" dirty="0"/>
              <a:t>were not working.</a:t>
            </a:r>
          </a:p>
        </p:txBody>
      </p:sp>
    </p:spTree>
    <p:extLst>
      <p:ext uri="{BB962C8B-B14F-4D97-AF65-F5344CB8AC3E}">
        <p14:creationId xmlns:p14="http://schemas.microsoft.com/office/powerpoint/2010/main" val="356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After rejecting British rule the first task of each state was to create their own constitutions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In </a:t>
            </a:r>
            <a:r>
              <a:rPr lang="en-US" sz="2800" dirty="0"/>
              <a:t>1775 many Americans wondered if they could create a </a:t>
            </a:r>
            <a:r>
              <a:rPr lang="en-US" sz="2800" dirty="0">
                <a:solidFill>
                  <a:srgbClr val="FF0000"/>
                </a:solidFill>
              </a:rPr>
              <a:t>central </a:t>
            </a:r>
            <a:r>
              <a:rPr lang="en-US" sz="2800" dirty="0" smtClean="0">
                <a:solidFill>
                  <a:srgbClr val="FF0000"/>
                </a:solidFill>
              </a:rPr>
              <a:t>government </a:t>
            </a:r>
            <a:r>
              <a:rPr lang="en-US" sz="2800" dirty="0" smtClean="0"/>
              <a:t>that </a:t>
            </a:r>
            <a:r>
              <a:rPr lang="en-US" sz="2800" dirty="0"/>
              <a:t>would unite the states effectively.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2. Each state wrote a </a:t>
            </a:r>
            <a:r>
              <a:rPr lang="en-US" sz="2800" dirty="0" smtClean="0">
                <a:solidFill>
                  <a:srgbClr val="FF0000"/>
                </a:solidFill>
              </a:rPr>
              <a:t>constitution</a:t>
            </a:r>
            <a:r>
              <a:rPr lang="en-US" sz="2800" dirty="0" smtClean="0"/>
              <a:t> or </a:t>
            </a:r>
            <a:r>
              <a:rPr lang="en-US" sz="2800" dirty="0"/>
              <a:t>document that sets out the laws and principles of a government.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3. The states divided power between an </a:t>
            </a:r>
            <a:r>
              <a:rPr lang="en-US" sz="2800" dirty="0" smtClean="0">
                <a:solidFill>
                  <a:srgbClr val="FF0000"/>
                </a:solidFill>
              </a:rPr>
              <a:t>executive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legislative</a:t>
            </a:r>
            <a:r>
              <a:rPr lang="en-US" sz="2800" dirty="0" smtClean="0"/>
              <a:t>. Every </a:t>
            </a:r>
            <a:r>
              <a:rPr lang="en-US" sz="2800" dirty="0"/>
              <a:t>state had a governor to </a:t>
            </a:r>
            <a:r>
              <a:rPr lang="en-US" sz="2800" dirty="0" smtClean="0">
                <a:solidFill>
                  <a:srgbClr val="FF0000"/>
                </a:solidFill>
              </a:rPr>
              <a:t>execute</a:t>
            </a:r>
            <a:r>
              <a:rPr lang="en-US" sz="2800" dirty="0" smtClean="0"/>
              <a:t>, or </a:t>
            </a:r>
            <a:r>
              <a:rPr lang="en-US" sz="2800" dirty="0"/>
              <a:t>carry out, the laws.  Only white males over 21 could vote.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1828800"/>
            <a:ext cx="9525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98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/>
              <a:t>4. The Articles of Confederation, the first American constitution, created a weak central government partially because some Americans were still loyal to their individual </a:t>
            </a:r>
            <a:r>
              <a:rPr lang="en-US" dirty="0" smtClean="0">
                <a:solidFill>
                  <a:srgbClr val="FF0000"/>
                </a:solidFill>
              </a:rPr>
              <a:t>state</a:t>
            </a:r>
            <a:r>
              <a:rPr lang="en-US" dirty="0" smtClean="0"/>
              <a:t>.</a:t>
            </a:r>
            <a:endParaRPr lang="en-US" sz="2000" dirty="0"/>
          </a:p>
          <a:p>
            <a:r>
              <a:rPr lang="en-US" b="1" dirty="0"/>
              <a:t>Provisions</a:t>
            </a:r>
            <a:r>
              <a:rPr lang="en-US" dirty="0"/>
              <a:t>:</a:t>
            </a:r>
            <a:endParaRPr lang="en-US" sz="2000" dirty="0"/>
          </a:p>
          <a:p>
            <a:pPr lvl="1"/>
            <a:r>
              <a:rPr lang="en-US" dirty="0"/>
              <a:t>each state would send </a:t>
            </a:r>
            <a:r>
              <a:rPr lang="en-US" dirty="0" smtClean="0">
                <a:solidFill>
                  <a:srgbClr val="FF0000"/>
                </a:solidFill>
              </a:rPr>
              <a:t>delegates</a:t>
            </a:r>
            <a:r>
              <a:rPr lang="en-US" dirty="0" smtClean="0"/>
              <a:t> to </a:t>
            </a:r>
            <a:r>
              <a:rPr lang="en-US" dirty="0"/>
              <a:t>Congress</a:t>
            </a:r>
            <a:endParaRPr lang="en-US" sz="1800" dirty="0"/>
          </a:p>
          <a:p>
            <a:pPr lvl="1"/>
            <a:r>
              <a:rPr lang="en-US" dirty="0"/>
              <a:t>each state had </a:t>
            </a:r>
            <a:r>
              <a:rPr lang="en-US" dirty="0" smtClean="0">
                <a:solidFill>
                  <a:srgbClr val="FF0000"/>
                </a:solidFill>
              </a:rPr>
              <a:t>one</a:t>
            </a:r>
            <a:r>
              <a:rPr lang="en-US" dirty="0" smtClean="0"/>
              <a:t> vote </a:t>
            </a:r>
            <a:r>
              <a:rPr lang="en-US" dirty="0"/>
              <a:t>in Congress</a:t>
            </a:r>
            <a:endParaRPr lang="en-US" sz="1800" dirty="0"/>
          </a:p>
          <a:p>
            <a:pPr lvl="1"/>
            <a:r>
              <a:rPr lang="en-US" dirty="0"/>
              <a:t>Congress had the power to </a:t>
            </a:r>
            <a:r>
              <a:rPr lang="en-US" dirty="0" smtClean="0">
                <a:solidFill>
                  <a:srgbClr val="FF0000"/>
                </a:solidFill>
              </a:rPr>
              <a:t>declare war</a:t>
            </a:r>
            <a:r>
              <a:rPr lang="en-US" dirty="0" smtClean="0"/>
              <a:t>, appoint </a:t>
            </a:r>
            <a:r>
              <a:rPr lang="en-US" dirty="0"/>
              <a:t>military officers, and coin money</a:t>
            </a:r>
            <a:endParaRPr lang="en-US" sz="1800" dirty="0"/>
          </a:p>
          <a:p>
            <a:r>
              <a:rPr lang="en-US" b="1" dirty="0"/>
              <a:t>Problems</a:t>
            </a:r>
            <a:r>
              <a:rPr lang="en-US" dirty="0"/>
              <a:t>:</a:t>
            </a:r>
            <a:endParaRPr lang="en-US" sz="2000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States</a:t>
            </a:r>
            <a:r>
              <a:rPr lang="en-US" dirty="0" smtClean="0"/>
              <a:t> had </a:t>
            </a:r>
            <a:r>
              <a:rPr lang="en-US" dirty="0"/>
              <a:t>final authority</a:t>
            </a:r>
            <a:endParaRPr lang="en-US" sz="1600" dirty="0"/>
          </a:p>
          <a:p>
            <a:pPr lvl="1"/>
            <a:r>
              <a:rPr lang="en-US" dirty="0"/>
              <a:t>Congress could not regulate trade between </a:t>
            </a:r>
            <a:r>
              <a:rPr lang="en-US" dirty="0" smtClean="0">
                <a:solidFill>
                  <a:srgbClr val="FF0000"/>
                </a:solidFill>
              </a:rPr>
              <a:t>states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There was no President</a:t>
            </a:r>
            <a:endParaRPr lang="en-US" sz="1600" dirty="0"/>
          </a:p>
          <a:p>
            <a:pPr lvl="1"/>
            <a:r>
              <a:rPr lang="en-US" dirty="0"/>
              <a:t>Congress did not have the power to </a:t>
            </a:r>
            <a:r>
              <a:rPr lang="en-US" dirty="0" smtClean="0">
                <a:solidFill>
                  <a:srgbClr val="FF0000"/>
                </a:solidFill>
              </a:rPr>
              <a:t>tax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Foreign countries did not respect the nation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4407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634330"/>
            <a:ext cx="8202789" cy="4690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89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related to the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  <a:latin typeface="Verdana" pitchFamily="34" charset="0"/>
              </a:rPr>
              <a:t>Nine</a:t>
            </a:r>
            <a:r>
              <a:rPr lang="en-US" altLang="en-US" dirty="0">
                <a:solidFill>
                  <a:srgbClr val="003300"/>
                </a:solidFill>
                <a:latin typeface="Verdana" pitchFamily="34" charset="0"/>
              </a:rPr>
              <a:t> of the 13 states had to agree on any major law.</a:t>
            </a:r>
          </a:p>
          <a:p>
            <a:pPr>
              <a:buFontTx/>
              <a:buChar char="•"/>
            </a:pPr>
            <a:r>
              <a:rPr lang="en-US" altLang="en-US" dirty="0">
                <a:solidFill>
                  <a:srgbClr val="003300"/>
                </a:solidFill>
                <a:latin typeface="Verdana" pitchFamily="34" charset="0"/>
              </a:rPr>
              <a:t>All 13 states had to agree to </a:t>
            </a:r>
            <a:r>
              <a:rPr lang="en-US" altLang="en-US" dirty="0" smtClean="0">
                <a:solidFill>
                  <a:srgbClr val="FF0000"/>
                </a:solidFill>
                <a:latin typeface="Verdana" pitchFamily="34" charset="0"/>
              </a:rPr>
              <a:t>amend</a:t>
            </a:r>
            <a:r>
              <a:rPr lang="en-US" altLang="en-US" dirty="0" smtClean="0">
                <a:solidFill>
                  <a:srgbClr val="003300"/>
                </a:solidFill>
                <a:latin typeface="Verdana" pitchFamily="34" charset="0"/>
              </a:rPr>
              <a:t> ( change) </a:t>
            </a:r>
            <a:r>
              <a:rPr lang="en-US" altLang="en-US" dirty="0">
                <a:solidFill>
                  <a:srgbClr val="003300"/>
                </a:solidFill>
                <a:latin typeface="Verdana" pitchFamily="34" charset="0"/>
              </a:rPr>
              <a:t>the Articles.</a:t>
            </a:r>
          </a:p>
          <a:p>
            <a:pPr>
              <a:buFontTx/>
              <a:buChar char="•"/>
            </a:pPr>
            <a:r>
              <a:rPr lang="en-US" altLang="en-US" dirty="0">
                <a:solidFill>
                  <a:srgbClr val="003300"/>
                </a:solidFill>
                <a:latin typeface="Verdana" pitchFamily="34" charset="0"/>
              </a:rPr>
              <a:t>The new government’s major problems involved money.</a:t>
            </a:r>
          </a:p>
          <a:p>
            <a:pPr lvl="2">
              <a:buFontTx/>
              <a:buChar char="–"/>
            </a:pPr>
            <a:r>
              <a:rPr lang="en-US" altLang="en-US" dirty="0">
                <a:solidFill>
                  <a:srgbClr val="003300"/>
                </a:solidFill>
                <a:latin typeface="Verdana" pitchFamily="34" charset="0"/>
              </a:rPr>
              <a:t>Large </a:t>
            </a:r>
            <a:r>
              <a:rPr lang="en-US" altLang="en-US" dirty="0">
                <a:solidFill>
                  <a:srgbClr val="FF0000"/>
                </a:solidFill>
                <a:latin typeface="Verdana" pitchFamily="34" charset="0"/>
              </a:rPr>
              <a:t>war </a:t>
            </a:r>
            <a:r>
              <a:rPr lang="en-US" altLang="en-US" dirty="0" smtClean="0">
                <a:solidFill>
                  <a:srgbClr val="FF0000"/>
                </a:solidFill>
                <a:latin typeface="Verdana" pitchFamily="34" charset="0"/>
              </a:rPr>
              <a:t>debts </a:t>
            </a:r>
            <a:r>
              <a:rPr lang="en-US" altLang="en-US" dirty="0" smtClean="0">
                <a:solidFill>
                  <a:srgbClr val="003300"/>
                </a:solidFill>
                <a:latin typeface="Verdana" pitchFamily="34" charset="0"/>
              </a:rPr>
              <a:t>with no way to pay it off</a:t>
            </a:r>
            <a:endParaRPr lang="en-US" altLang="en-US" dirty="0">
              <a:solidFill>
                <a:srgbClr val="003300"/>
              </a:solidFill>
              <a:latin typeface="Verdana" pitchFamily="34" charset="0"/>
            </a:endParaRPr>
          </a:p>
          <a:p>
            <a:pPr lvl="2">
              <a:buFontTx/>
              <a:buChar char="–"/>
            </a:pPr>
            <a:r>
              <a:rPr lang="en-US" altLang="en-US" dirty="0">
                <a:solidFill>
                  <a:srgbClr val="003300"/>
                </a:solidFill>
                <a:latin typeface="Verdana" pitchFamily="34" charset="0"/>
              </a:rPr>
              <a:t>No power to impose or collect taxes</a:t>
            </a:r>
          </a:p>
          <a:p>
            <a:pPr lvl="2">
              <a:buFontTx/>
              <a:buChar char="–"/>
            </a:pPr>
            <a:r>
              <a:rPr lang="en-US" altLang="en-US" dirty="0">
                <a:solidFill>
                  <a:srgbClr val="003300"/>
                </a:solidFill>
                <a:latin typeface="Verdana" pitchFamily="34" charset="0"/>
              </a:rPr>
              <a:t>Could not afford an army or </a:t>
            </a:r>
            <a:r>
              <a:rPr lang="en-US" altLang="en-US" dirty="0" smtClean="0">
                <a:solidFill>
                  <a:srgbClr val="003300"/>
                </a:solidFill>
                <a:latin typeface="Verdana" pitchFamily="34" charset="0"/>
              </a:rPr>
              <a:t>navy nor require men to join the military</a:t>
            </a:r>
            <a:endParaRPr lang="en-US" altLang="en-US" dirty="0">
              <a:solidFill>
                <a:srgbClr val="003300"/>
              </a:solidFill>
              <a:latin typeface="Verdana" pitchFamily="34" charset="0"/>
            </a:endParaRPr>
          </a:p>
          <a:p>
            <a:pPr lvl="2">
              <a:buFontTx/>
              <a:buChar char="–"/>
            </a:pPr>
            <a:r>
              <a:rPr lang="en-US" altLang="en-US" dirty="0">
                <a:solidFill>
                  <a:srgbClr val="003300"/>
                </a:solidFill>
                <a:latin typeface="Verdana" pitchFamily="34" charset="0"/>
              </a:rPr>
              <a:t>Could not </a:t>
            </a:r>
            <a:r>
              <a:rPr lang="en-US" altLang="en-US" dirty="0">
                <a:solidFill>
                  <a:srgbClr val="FF0000"/>
                </a:solidFill>
                <a:latin typeface="Verdana" pitchFamily="34" charset="0"/>
              </a:rPr>
              <a:t>repay</a:t>
            </a:r>
            <a:r>
              <a:rPr lang="en-US" altLang="en-US" dirty="0">
                <a:solidFill>
                  <a:srgbClr val="003300"/>
                </a:solidFill>
                <a:latin typeface="Verdana" pitchFamily="34" charset="0"/>
              </a:rPr>
              <a:t> money it borrowed from foreign governments and from individual Americans during the war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2" y="26683"/>
            <a:ext cx="1628775" cy="144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28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5. Maryland refused to ratify the Articles of Confederation unless other states </a:t>
            </a:r>
            <a:r>
              <a:rPr lang="en-US" dirty="0" smtClean="0">
                <a:solidFill>
                  <a:srgbClr val="FF0000"/>
                </a:solidFill>
              </a:rPr>
              <a:t>ceded</a:t>
            </a:r>
            <a:r>
              <a:rPr lang="en-US" dirty="0" smtClean="0"/>
              <a:t>, or </a:t>
            </a:r>
            <a:r>
              <a:rPr lang="en-US" dirty="0"/>
              <a:t>gave up their western claims.  In 1781 their demands were met and the Articles were ratified.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smtClean="0">
                <a:solidFill>
                  <a:srgbClr val="FF0000"/>
                </a:solidFill>
              </a:rPr>
              <a:t>Disputes</a:t>
            </a:r>
            <a:r>
              <a:rPr lang="en-US" dirty="0" smtClean="0"/>
              <a:t> still </a:t>
            </a:r>
            <a:r>
              <a:rPr lang="en-US" dirty="0"/>
              <a:t>arose among states and the U.S. owned millions of dollars to foreign nations.  The paper currency had become </a:t>
            </a:r>
            <a:r>
              <a:rPr lang="en-US" dirty="0" smtClean="0">
                <a:solidFill>
                  <a:srgbClr val="FF0000"/>
                </a:solidFill>
              </a:rPr>
              <a:t>worthless</a:t>
            </a:r>
            <a:r>
              <a:rPr lang="en-US" dirty="0" smtClean="0"/>
              <a:t> so </a:t>
            </a:r>
            <a:r>
              <a:rPr lang="en-US" dirty="0"/>
              <a:t>states printed their own currency which caused more problems.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89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latin typeface="Verdana" pitchFamily="34" charset="0"/>
              </a:rPr>
              <a:t>Private citizens and businesses in every state had money problems after the war. </a:t>
            </a:r>
          </a:p>
          <a:p>
            <a:pPr>
              <a:buFontTx/>
              <a:buChar char="•"/>
            </a:pPr>
            <a:r>
              <a:rPr lang="en-US" altLang="en-US" dirty="0" smtClean="0">
                <a:latin typeface="Verdana" pitchFamily="34" charset="0"/>
              </a:rPr>
              <a:t>New England’s trade with Britain and the British West Indies was lost. Traders had to pay high customs </a:t>
            </a:r>
            <a:r>
              <a:rPr lang="en-US" altLang="en-US" dirty="0" smtClean="0">
                <a:solidFill>
                  <a:srgbClr val="FF0000"/>
                </a:solidFill>
                <a:latin typeface="Verdana" pitchFamily="34" charset="0"/>
              </a:rPr>
              <a:t>duties</a:t>
            </a:r>
            <a:r>
              <a:rPr lang="en-US" altLang="en-US" dirty="0" smtClean="0">
                <a:latin typeface="Verdana" pitchFamily="34" charset="0"/>
              </a:rPr>
              <a:t> (taxes).</a:t>
            </a:r>
          </a:p>
          <a:p>
            <a:pPr>
              <a:buFontTx/>
              <a:buChar char="•"/>
            </a:pPr>
            <a:r>
              <a:rPr lang="en-US" altLang="en-US" dirty="0" smtClean="0">
                <a:latin typeface="Verdana" pitchFamily="34" charset="0"/>
              </a:rPr>
              <a:t>The </a:t>
            </a:r>
            <a:r>
              <a:rPr lang="en-US" altLang="en-US" dirty="0">
                <a:latin typeface="Verdana" pitchFamily="34" charset="0"/>
              </a:rPr>
              <a:t>southern </a:t>
            </a:r>
            <a:r>
              <a:rPr lang="en-US" altLang="en-US" dirty="0">
                <a:solidFill>
                  <a:srgbClr val="FF0000"/>
                </a:solidFill>
                <a:latin typeface="Verdana" pitchFamily="34" charset="0"/>
              </a:rPr>
              <a:t>economy</a:t>
            </a:r>
            <a:r>
              <a:rPr lang="en-US" altLang="en-US" dirty="0">
                <a:latin typeface="Verdana" pitchFamily="34" charset="0"/>
              </a:rPr>
              <a:t> was hurt without Great </a:t>
            </a:r>
            <a:r>
              <a:rPr lang="en-US" altLang="en-US" dirty="0" smtClean="0">
                <a:latin typeface="Verdana" pitchFamily="34" charset="0"/>
              </a:rPr>
              <a:t>Britain’s support of  </a:t>
            </a:r>
            <a:r>
              <a:rPr lang="en-US" altLang="en-US" dirty="0">
                <a:latin typeface="Verdana" pitchFamily="34" charset="0"/>
              </a:rPr>
              <a:t>key colonial </a:t>
            </a:r>
            <a:r>
              <a:rPr lang="en-US" altLang="en-US" dirty="0" smtClean="0">
                <a:latin typeface="Verdana" pitchFamily="34" charset="0"/>
              </a:rPr>
              <a:t>cash crops </a:t>
            </a:r>
            <a:r>
              <a:rPr lang="en-US" altLang="en-US" dirty="0">
                <a:latin typeface="Verdana" pitchFamily="34" charset="0"/>
              </a:rPr>
              <a:t>such as indigo and </a:t>
            </a:r>
            <a:r>
              <a:rPr lang="en-US" altLang="en-US" dirty="0" smtClean="0">
                <a:latin typeface="Verdana" pitchFamily="34" charset="0"/>
              </a:rPr>
              <a:t>tobacco.</a:t>
            </a:r>
            <a:endParaRPr lang="en-US" altLang="en-US" dirty="0">
              <a:latin typeface="Verdan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4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latin typeface="Verdana" pitchFamily="34" charset="0"/>
              </a:rPr>
              <a:t>While Congress issued money so did every state</a:t>
            </a:r>
          </a:p>
          <a:p>
            <a:pPr>
              <a:buFontTx/>
              <a:buChar char="•"/>
            </a:pPr>
            <a:r>
              <a:rPr lang="en-US" altLang="en-US" dirty="0" smtClean="0">
                <a:latin typeface="Verdana" pitchFamily="34" charset="0"/>
              </a:rPr>
              <a:t>Paper </a:t>
            </a:r>
            <a:r>
              <a:rPr lang="en-US" altLang="en-US" dirty="0">
                <a:latin typeface="Verdana" pitchFamily="34" charset="0"/>
              </a:rPr>
              <a:t>money that was not backed by </a:t>
            </a:r>
            <a:r>
              <a:rPr lang="en-US" altLang="en-US" dirty="0">
                <a:solidFill>
                  <a:srgbClr val="FF0000"/>
                </a:solidFill>
                <a:latin typeface="Verdana" pitchFamily="34" charset="0"/>
              </a:rPr>
              <a:t>gold or </a:t>
            </a:r>
            <a:r>
              <a:rPr lang="en-US" altLang="en-US" dirty="0" smtClean="0">
                <a:solidFill>
                  <a:srgbClr val="FF0000"/>
                </a:solidFill>
                <a:latin typeface="Verdana" pitchFamily="34" charset="0"/>
              </a:rPr>
              <a:t>silver—led </a:t>
            </a:r>
            <a:r>
              <a:rPr lang="en-US" altLang="en-US" dirty="0">
                <a:latin typeface="Verdana" pitchFamily="34" charset="0"/>
              </a:rPr>
              <a:t>to </a:t>
            </a:r>
            <a:r>
              <a:rPr lang="en-US" altLang="en-US" b="1" dirty="0" smtClean="0">
                <a:latin typeface="Verdana" pitchFamily="34" charset="0"/>
              </a:rPr>
              <a:t>inflation</a:t>
            </a:r>
            <a:r>
              <a:rPr lang="en-US" altLang="en-US" dirty="0">
                <a:latin typeface="Verdana" pitchFamily="34" charset="0"/>
              </a:rPr>
              <a:t> </a:t>
            </a:r>
            <a:r>
              <a:rPr lang="en-US" altLang="en-US" dirty="0" smtClean="0">
                <a:latin typeface="Verdana" pitchFamily="34" charset="0"/>
              </a:rPr>
              <a:t>(decrease in the value of money)</a:t>
            </a:r>
            <a:endParaRPr lang="en-US" altLang="en-US" dirty="0">
              <a:latin typeface="Verdana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latin typeface="Verdana" pitchFamily="34" charset="0"/>
              </a:rPr>
              <a:t>States could levy </a:t>
            </a:r>
            <a:r>
              <a:rPr lang="en-US" altLang="en-US" dirty="0" smtClean="0">
                <a:latin typeface="Verdana" pitchFamily="34" charset="0"/>
              </a:rPr>
              <a:t>taxes but the national </a:t>
            </a:r>
            <a:r>
              <a:rPr lang="en-US" altLang="en-US" dirty="0" err="1" smtClean="0">
                <a:latin typeface="Verdana" pitchFamily="34" charset="0"/>
              </a:rPr>
              <a:t>gov</a:t>
            </a:r>
            <a:r>
              <a:rPr lang="en-US" altLang="en-US" dirty="0" smtClean="0">
                <a:latin typeface="Verdana" pitchFamily="34" charset="0"/>
              </a:rPr>
              <a:t> could not </a:t>
            </a:r>
            <a:endParaRPr lang="en-US" altLang="en-US" dirty="0">
              <a:latin typeface="Verdana" pitchFamily="34" charset="0"/>
            </a:endParaRPr>
          </a:p>
          <a:p>
            <a:pPr lvl="1">
              <a:buFontTx/>
              <a:buChar char="–"/>
            </a:pPr>
            <a:r>
              <a:rPr lang="en-US" altLang="en-US" dirty="0">
                <a:latin typeface="Verdana" pitchFamily="34" charset="0"/>
              </a:rPr>
              <a:t>Some states required taxes be paid in gold or silver.</a:t>
            </a:r>
          </a:p>
          <a:p>
            <a:pPr lvl="1">
              <a:buFontTx/>
              <a:buChar char="–"/>
            </a:pPr>
            <a:r>
              <a:rPr lang="en-US" altLang="en-US" dirty="0">
                <a:latin typeface="Verdana" pitchFamily="34" charset="0"/>
              </a:rPr>
              <a:t>People who could not pay were jailed</a:t>
            </a:r>
            <a:r>
              <a:rPr lang="en-US" altLang="en-US" dirty="0" smtClean="0">
                <a:latin typeface="Verdana" pitchFamily="34" charset="0"/>
              </a:rPr>
              <a:t>.</a:t>
            </a:r>
          </a:p>
          <a:p>
            <a:pPr lvl="1">
              <a:buFontTx/>
              <a:buChar char="–"/>
            </a:pPr>
            <a:r>
              <a:rPr lang="en-US" altLang="en-US" dirty="0" smtClean="0">
                <a:latin typeface="Verdana" pitchFamily="34" charset="0"/>
              </a:rPr>
              <a:t>Farms and businesses were seized as a way of collecting taxes</a:t>
            </a:r>
            <a:endParaRPr lang="en-US" altLang="en-US" dirty="0">
              <a:latin typeface="Verdana" pitchFamily="34" charset="0"/>
            </a:endParaRP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144690"/>
            <a:ext cx="2514600" cy="1597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105400"/>
            <a:ext cx="3048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873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with unsettled land?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NORTHWEST TERRITORY</a:t>
            </a:r>
            <a:r>
              <a:rPr lang="en-US" dirty="0"/>
              <a:t> (Lands lying north of the Ohio River and east of the Mississippi River</a:t>
            </a:r>
            <a:r>
              <a:rPr lang="en-US" dirty="0" smtClean="0"/>
              <a:t>)</a:t>
            </a:r>
            <a:endParaRPr lang="en-US" sz="2000" dirty="0"/>
          </a:p>
          <a:p>
            <a:pPr lvl="2"/>
            <a:r>
              <a:rPr lang="en-US" sz="2400" dirty="0" smtClean="0">
                <a:solidFill>
                  <a:srgbClr val="FF0000"/>
                </a:solidFill>
              </a:rPr>
              <a:t>Land Ordinance 1785- </a:t>
            </a:r>
            <a:r>
              <a:rPr lang="en-US" sz="2400" dirty="0" smtClean="0"/>
              <a:t>called </a:t>
            </a:r>
            <a:r>
              <a:rPr lang="en-US" sz="2400" dirty="0"/>
              <a:t>for land to be divided into townships and </a:t>
            </a:r>
            <a:r>
              <a:rPr lang="en-US" sz="2400" dirty="0" smtClean="0"/>
              <a:t>set </a:t>
            </a:r>
            <a:r>
              <a:rPr lang="en-US" sz="2400" dirty="0"/>
              <a:t>aside land for public </a:t>
            </a:r>
            <a:r>
              <a:rPr lang="en-US" sz="2400" dirty="0" smtClean="0"/>
              <a:t>schools</a:t>
            </a:r>
          </a:p>
          <a:p>
            <a:pPr marL="914400" lvl="2" indent="0">
              <a:buNone/>
            </a:pPr>
            <a:endParaRPr lang="en-US" sz="2400" dirty="0"/>
          </a:p>
          <a:p>
            <a:pPr lvl="2"/>
            <a:r>
              <a:rPr lang="en-US" sz="2400" dirty="0"/>
              <a:t>Northwest Ordinance, 1787- set up a government for the Northwest Territory, outlawed </a:t>
            </a:r>
            <a:r>
              <a:rPr lang="en-US" sz="2400" dirty="0" smtClean="0">
                <a:solidFill>
                  <a:srgbClr val="FF0000"/>
                </a:solidFill>
              </a:rPr>
              <a:t>slavery</a:t>
            </a:r>
            <a:r>
              <a:rPr lang="en-US" sz="2400" dirty="0" smtClean="0"/>
              <a:t> in </a:t>
            </a:r>
            <a:r>
              <a:rPr lang="en-US" sz="2400" dirty="0"/>
              <a:t>the territory and allowed a territory to become a state when it had </a:t>
            </a:r>
            <a:r>
              <a:rPr lang="en-US" sz="2400" dirty="0" smtClean="0">
                <a:solidFill>
                  <a:srgbClr val="FF0000"/>
                </a:solidFill>
              </a:rPr>
              <a:t>60,000</a:t>
            </a:r>
            <a:r>
              <a:rPr lang="en-US" sz="2400" dirty="0" smtClean="0"/>
              <a:t> free </a:t>
            </a:r>
            <a:r>
              <a:rPr lang="en-US" sz="2400" dirty="0"/>
              <a:t>citizens.</a:t>
            </a:r>
          </a:p>
          <a:p>
            <a:pPr marL="0" indent="0">
              <a:buNone/>
            </a:pPr>
            <a:r>
              <a:rPr lang="en-US" b="1" dirty="0"/>
              <a:t>**Important because it set up a way for new states to enter the Union. (Ohio, Indiana, Illinois, Michigan, and Wisconsin)</a:t>
            </a:r>
            <a:endParaRPr lang="en-US" sz="2000" dirty="0"/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617" y="152400"/>
            <a:ext cx="1186383" cy="1365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52400"/>
            <a:ext cx="1320219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674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536</TotalTime>
  <Words>547</Words>
  <Application>Microsoft Office PowerPoint</Application>
  <PresentationFormat>On-screen Show (4:3)</PresentationFormat>
  <Paragraphs>48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Decatur</vt:lpstr>
      <vt:lpstr>The Articles of Confederation</vt:lpstr>
      <vt:lpstr>After rejecting British rule the first task of each state was to create their own constitutions</vt:lpstr>
      <vt:lpstr>PowerPoint Presentation</vt:lpstr>
      <vt:lpstr>PowerPoint Presentation</vt:lpstr>
      <vt:lpstr>Issues related to the Articles</vt:lpstr>
      <vt:lpstr>PowerPoint Presentation</vt:lpstr>
      <vt:lpstr>Economic Problems</vt:lpstr>
      <vt:lpstr>Economic problems</vt:lpstr>
      <vt:lpstr>What to do with unsettled land?</vt:lpstr>
      <vt:lpstr>Western lands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Articles of Confederation</dc:title>
  <dc:creator>Windows User</dc:creator>
  <cp:lastModifiedBy>Sachem Central School District</cp:lastModifiedBy>
  <cp:revision>17</cp:revision>
  <dcterms:created xsi:type="dcterms:W3CDTF">2015-01-06T13:49:13Z</dcterms:created>
  <dcterms:modified xsi:type="dcterms:W3CDTF">2017-01-06T13:36:07Z</dcterms:modified>
</cp:coreProperties>
</file>