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20"/>
  </p:notesMasterIdLst>
  <p:sldIdLst>
    <p:sldId id="257" r:id="rId3"/>
    <p:sldId id="276" r:id="rId4"/>
    <p:sldId id="258" r:id="rId5"/>
    <p:sldId id="259" r:id="rId6"/>
    <p:sldId id="261" r:id="rId7"/>
    <p:sldId id="262" r:id="rId8"/>
    <p:sldId id="263" r:id="rId9"/>
    <p:sldId id="264" r:id="rId10"/>
    <p:sldId id="265" r:id="rId11"/>
    <p:sldId id="266" r:id="rId12"/>
    <p:sldId id="270" r:id="rId13"/>
    <p:sldId id="271" r:id="rId14"/>
    <p:sldId id="273" r:id="rId15"/>
    <p:sldId id="272" r:id="rId16"/>
    <p:sldId id="274" r:id="rId17"/>
    <p:sldId id="275" r:id="rId18"/>
    <p:sldId id="26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3312"/>
    <a:srgbClr val="5E0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414ACB3-4A77-493A-B3ED-0D7020498B63}" type="datetimeFigureOut">
              <a:rPr lang="en-US"/>
              <a:pPr>
                <a:defRPr/>
              </a:pPr>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815F1F3-0EE0-48E0-A927-EF01A13E23F5}" type="slidenum">
              <a:rPr lang="en-US"/>
              <a:pPr>
                <a:defRPr/>
              </a:pPr>
              <a:t>‹#›</a:t>
            </a:fld>
            <a:endParaRPr lang="en-US"/>
          </a:p>
        </p:txBody>
      </p:sp>
    </p:spTree>
    <p:extLst>
      <p:ext uri="{BB962C8B-B14F-4D97-AF65-F5344CB8AC3E}">
        <p14:creationId xmlns:p14="http://schemas.microsoft.com/office/powerpoint/2010/main" val="505894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CAF2B11-F54E-4159-9C40-6D5992D3C8BC}" type="datetime8">
              <a:rPr lang="en-US"/>
              <a:pPr fontAlgn="base">
                <a:spcBef>
                  <a:spcPct val="0"/>
                </a:spcBef>
                <a:spcAft>
                  <a:spcPct val="0"/>
                </a:spcAft>
                <a:defRPr/>
              </a:pPr>
              <a:t>4/18/2017 12:07 PM</a:t>
            </a:fld>
            <a:endParaRPr lang="en-US"/>
          </a:p>
        </p:txBody>
      </p:sp>
      <p:sp>
        <p:nvSpPr>
          <p:cNvPr id="18437"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8438"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896E743-18A8-476A-8566-E8B25B9BD67D}"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640F11-AC6F-407F-B187-A3661AE1ADE6}"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61DAB0-3210-4085-983A-36D2160717D4}"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7ACEE-A04B-416D-9506-F81A3377D0C2}"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9D7F37-F103-44FC-B9A1-1EB2D036EBFA}"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788D02-9235-4DD5-8343-4A9C8C5111FE}"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8980DC-6364-4D17-8E56-71897D06C9E7}"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C0B767-12BD-45AD-BF70-DD2D49CE1D38}"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C9A5DB-7A4F-42CF-83C0-3177E0A91408}" type="slidenum">
              <a:rPr lang="en-US"/>
              <a:pPr fontAlgn="base">
                <a:spcBef>
                  <a:spcPct val="0"/>
                </a:spcBef>
                <a:spcAft>
                  <a:spcPct val="0"/>
                </a:spcAft>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95881E-E62E-4BEA-9474-1DFEA7E34C3C}"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65C6C-B3CA-4D13-9E76-DEE04FD45640}"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EC4007-9F21-4B26-BE9E-1FDF819982ED}"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22AACB-640B-45C9-9F91-5CB0C84EFB35}"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938710-E5DD-4BA4-A594-038C9B3DAF64}"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D80197-02FE-436B-86D6-B7D3FC5648EB}"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05EE74-7045-48F1-B91C-CD4A312A8976}"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F1C5A-C84E-45A3-9E5F-A766E10089CA}"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88" r:id="rId10"/>
    <p:sldLayoutId id="2147483689" r:id="rId11"/>
    <p:sldLayoutId id="2147483677"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hyperlink" Target="http://www.wpclipart.com/food/meat/hamburger/monster_burger.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www.wpclipart.com/food/meat/hamburger/monster_burger.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681913" cy="1523495"/>
          </a:xfrm>
        </p:spPr>
        <p:txBody>
          <a:bodyPr/>
          <a:lstStyle/>
          <a:p>
            <a:pPr algn="ctr" defTabSz="914363" eaLnBrk="1" fontAlgn="auto" hangingPunct="1">
              <a:spcAft>
                <a:spcPts val="0"/>
              </a:spcAft>
              <a:defRPr/>
            </a:pPr>
            <a:r>
              <a:rPr sz="6600" dirty="0" smtClean="0"/>
              <a:t>Unity &amp; Division</a:t>
            </a:r>
            <a:r>
              <a:rPr dirty="0" smtClean="0"/>
              <a:t/>
            </a:r>
            <a:br>
              <a:rPr dirty="0" smtClean="0"/>
            </a:br>
            <a:r>
              <a:rPr sz="3200" smtClean="0"/>
              <a:t>AIM: How did Unity &amp; Division affect the early U.S.?</a:t>
            </a:r>
            <a:endParaRPr dirty="0"/>
          </a:p>
        </p:txBody>
      </p:sp>
      <p:pic>
        <p:nvPicPr>
          <p:cNvPr id="17410" name="Picture 2" descr="http://rds.yahoo.com/_ylt=A0PDoYCmz5hNdHQACUijzbkF/SIG=122jeqd70/EXP=1301889062/**http%3a/www.euche.co.uk/images/british-flag.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953000" y="2667000"/>
            <a:ext cx="3921125" cy="2362200"/>
          </a:xfrm>
          <a:prstGeom prst="rect">
            <a:avLst/>
          </a:prstGeom>
          <a:noFill/>
          <a:ln w="9525">
            <a:noFill/>
            <a:miter lim="800000"/>
            <a:headEnd/>
            <a:tailEnd/>
          </a:ln>
        </p:spPr>
      </p:pic>
      <p:pic>
        <p:nvPicPr>
          <p:cNvPr id="17411" name="Picture 4" descr="http://rds.yahoo.com/_ylt=A0PDoYAh0JhNa3UATRGjzbkF/SIG=12k9en01m/EXP=1301889185/**http%3a/www.coloniegcc.com/events/images/Waving_American_Flag.jpg"/>
          <p:cNvPicPr>
            <a:picLocks noChangeAspect="1" noChangeArrowheads="1"/>
          </p:cNvPicPr>
          <p:nvPr/>
        </p:nvPicPr>
        <p:blipFill>
          <a:blip r:embed="rId4"/>
          <a:srcRect/>
          <a:stretch>
            <a:fillRect/>
          </a:stretch>
        </p:blipFill>
        <p:spPr bwMode="auto">
          <a:xfrm>
            <a:off x="762000" y="2743200"/>
            <a:ext cx="3746500" cy="233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304800" y="0"/>
            <a:ext cx="8839200" cy="584200"/>
          </a:xfrm>
          <a:prstGeom prst="rect">
            <a:avLst/>
          </a:prstGeom>
          <a:noFill/>
          <a:ln w="9525">
            <a:noFill/>
            <a:miter lim="800000"/>
            <a:headEnd/>
            <a:tailEnd/>
          </a:ln>
        </p:spPr>
        <p:txBody>
          <a:bodyPr>
            <a:spAutoFit/>
          </a:bodyPr>
          <a:lstStyle/>
          <a:p>
            <a:pPr algn="ctr"/>
            <a:r>
              <a:rPr lang="en-US" sz="3200">
                <a:solidFill>
                  <a:srgbClr val="FF0000"/>
                </a:solidFill>
                <a:latin typeface="Arial Black" pitchFamily="34" charset="0"/>
              </a:rPr>
              <a:t>A Flood of British Goods</a:t>
            </a:r>
          </a:p>
        </p:txBody>
      </p:sp>
      <p:pic>
        <p:nvPicPr>
          <p:cNvPr id="37890" name="Picture 2" descr="http://rds.yahoo.com/_ylt=A0PDoX7H55hNdRYAHPKjzbkF/SIG=12q965eeo/EXP=1301895239/**http%3a/i94.photobucket.com/albums/l94/garagegy/cartoonemptypocket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24700" y="3200400"/>
            <a:ext cx="2019300" cy="2667000"/>
          </a:xfrm>
          <a:prstGeom prst="rect">
            <a:avLst/>
          </a:prstGeom>
          <a:noFill/>
          <a:ln w="9525">
            <a:noFill/>
            <a:miter lim="800000"/>
            <a:headEnd/>
            <a:tailEnd/>
          </a:ln>
        </p:spPr>
      </p:pic>
      <p:sp>
        <p:nvSpPr>
          <p:cNvPr id="4" name="TextBox 3"/>
          <p:cNvSpPr txBox="1"/>
          <p:nvPr/>
        </p:nvSpPr>
        <p:spPr>
          <a:xfrm>
            <a:off x="304800" y="762000"/>
            <a:ext cx="8382000" cy="5216525"/>
          </a:xfrm>
          <a:prstGeom prst="rect">
            <a:avLst/>
          </a:prstGeom>
          <a:noFill/>
        </p:spPr>
        <p:txBody>
          <a:bodyPr>
            <a:spAutoFit/>
          </a:bodyPr>
          <a:lstStyle/>
          <a:p>
            <a:r>
              <a:rPr lang="en-US" sz="2800">
                <a:solidFill>
                  <a:srgbClr val="002060"/>
                </a:solidFill>
                <a:latin typeface="Arial Black" pitchFamily="34" charset="0"/>
              </a:rPr>
              <a:t>With the end of the War of 1812, </a:t>
            </a:r>
            <a:r>
              <a:rPr lang="en-US" sz="2800" u="sng">
                <a:solidFill>
                  <a:srgbClr val="FA3312"/>
                </a:solidFill>
                <a:latin typeface="Arial Black" pitchFamily="34" charset="0"/>
              </a:rPr>
              <a:t>British goods</a:t>
            </a:r>
            <a:r>
              <a:rPr lang="en-US" sz="2800">
                <a:solidFill>
                  <a:srgbClr val="002060"/>
                </a:solidFill>
                <a:latin typeface="Arial Black" pitchFamily="34" charset="0"/>
              </a:rPr>
              <a:t> again poured into the U.S.</a:t>
            </a:r>
          </a:p>
          <a:p>
            <a:endParaRPr lang="en-US" sz="1200">
              <a:solidFill>
                <a:srgbClr val="002060"/>
              </a:solidFill>
              <a:latin typeface="Arial Black" pitchFamily="34" charset="0"/>
            </a:endParaRPr>
          </a:p>
          <a:p>
            <a:r>
              <a:rPr lang="en-US" sz="2800">
                <a:solidFill>
                  <a:srgbClr val="7D3D15"/>
                </a:solidFill>
                <a:latin typeface="Arial Black" pitchFamily="34" charset="0"/>
              </a:rPr>
              <a:t>	Why do you think this is?</a:t>
            </a:r>
            <a:endParaRPr lang="en-US" sz="2800">
              <a:solidFill>
                <a:srgbClr val="002060"/>
              </a:solidFill>
              <a:latin typeface="Arial Black" pitchFamily="34" charset="0"/>
            </a:endParaRPr>
          </a:p>
          <a:p>
            <a:endParaRPr lang="en-US" sz="2800">
              <a:solidFill>
                <a:srgbClr val="002060"/>
              </a:solidFill>
              <a:latin typeface="Arial Black" pitchFamily="34" charset="0"/>
            </a:endParaRPr>
          </a:p>
          <a:p>
            <a:r>
              <a:rPr lang="en-US" sz="2800">
                <a:solidFill>
                  <a:srgbClr val="002060"/>
                </a:solidFill>
                <a:latin typeface="Arial Black" pitchFamily="34" charset="0"/>
              </a:rPr>
              <a:t>Since the Industrial Revolution started in Britain, they could make &amp; sell goods more </a:t>
            </a:r>
            <a:r>
              <a:rPr lang="en-US" sz="2800" u="sng">
                <a:solidFill>
                  <a:srgbClr val="FA3312"/>
                </a:solidFill>
                <a:latin typeface="Arial Black" pitchFamily="34" charset="0"/>
              </a:rPr>
              <a:t>cheaply</a:t>
            </a:r>
            <a:r>
              <a:rPr lang="en-US" sz="2800">
                <a:solidFill>
                  <a:srgbClr val="002060"/>
                </a:solidFill>
                <a:latin typeface="Arial Black" pitchFamily="34" charset="0"/>
              </a:rPr>
              <a:t>.</a:t>
            </a:r>
          </a:p>
          <a:p>
            <a:endParaRPr lang="en-US" sz="1600">
              <a:latin typeface="Arial Black" pitchFamily="34" charset="0"/>
            </a:endParaRPr>
          </a:p>
          <a:p>
            <a:r>
              <a:rPr lang="en-US" sz="2800">
                <a:solidFill>
                  <a:srgbClr val="002060"/>
                </a:solidFill>
                <a:latin typeface="Arial Black" pitchFamily="34" charset="0"/>
              </a:rPr>
              <a:t>British sold cloth in the U.S. for </a:t>
            </a:r>
          </a:p>
          <a:p>
            <a:r>
              <a:rPr lang="en-US" sz="2800">
                <a:solidFill>
                  <a:srgbClr val="002060"/>
                </a:solidFill>
                <a:latin typeface="Arial Black" pitchFamily="34" charset="0"/>
              </a:rPr>
              <a:t>less than it cost to make.</a:t>
            </a:r>
          </a:p>
          <a:p>
            <a:endParaRPr lang="en-US" sz="2800">
              <a:latin typeface="Arial Black" pitchFamily="34" charset="0"/>
            </a:endParaRPr>
          </a:p>
          <a:p>
            <a:r>
              <a:rPr lang="en-US" sz="2800">
                <a:solidFill>
                  <a:srgbClr val="7D3D15"/>
                </a:solidFill>
                <a:latin typeface="Arial Black" pitchFamily="34" charset="0"/>
              </a:rPr>
              <a:t>       Why do you think they did this?</a:t>
            </a:r>
          </a:p>
        </p:txBody>
      </p:sp>
      <p:pic>
        <p:nvPicPr>
          <p:cNvPr id="5" name="Picture 5" descr="   monster burger">
            <a:hlinkClick r:id="rId4" tooltip="   monster_burger.png "/>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1000" y="1828800"/>
            <a:ext cx="758825" cy="646113"/>
          </a:xfrm>
          <a:prstGeom prst="rect">
            <a:avLst/>
          </a:prstGeom>
          <a:noFill/>
          <a:ln w="9525">
            <a:noFill/>
            <a:miter lim="800000"/>
            <a:headEnd/>
            <a:tailEnd/>
          </a:ln>
        </p:spPr>
      </p:pic>
      <p:pic>
        <p:nvPicPr>
          <p:cNvPr id="6" name="Picture 5" descr="   monster burger">
            <a:hlinkClick r:id="rId4" tooltip="   monster_burger.png "/>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1000" y="5410200"/>
            <a:ext cx="685800" cy="50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228600" y="152400"/>
            <a:ext cx="8686800" cy="523875"/>
          </a:xfrm>
          <a:prstGeom prst="rect">
            <a:avLst/>
          </a:prstGeom>
          <a:noFill/>
          <a:ln w="9525">
            <a:noFill/>
            <a:miter lim="800000"/>
            <a:headEnd/>
            <a:tailEnd/>
          </a:ln>
        </p:spPr>
        <p:txBody>
          <a:bodyPr>
            <a:spAutoFit/>
          </a:bodyPr>
          <a:lstStyle/>
          <a:p>
            <a:pPr algn="ctr"/>
            <a:r>
              <a:rPr lang="en-US" sz="2800">
                <a:solidFill>
                  <a:srgbClr val="FF0000"/>
                </a:solidFill>
                <a:latin typeface="Arial Black" pitchFamily="34" charset="0"/>
              </a:rPr>
              <a:t>Congress Passed a Protective Tariff</a:t>
            </a:r>
          </a:p>
        </p:txBody>
      </p:sp>
      <p:pic>
        <p:nvPicPr>
          <p:cNvPr id="39938" name="Picture 2" descr="http://fast180.files.wordpress.com/2009/03/money-boat2.jpg?w=122&amp;h=170"/>
          <p:cNvPicPr>
            <a:picLocks noChangeAspect="1" noChangeArrowheads="1"/>
          </p:cNvPicPr>
          <p:nvPr/>
        </p:nvPicPr>
        <p:blipFill>
          <a:blip r:embed="rId3"/>
          <a:srcRect/>
          <a:stretch>
            <a:fillRect/>
          </a:stretch>
        </p:blipFill>
        <p:spPr bwMode="auto">
          <a:xfrm>
            <a:off x="7239000" y="3352800"/>
            <a:ext cx="1749425" cy="2438400"/>
          </a:xfrm>
          <a:prstGeom prst="rect">
            <a:avLst/>
          </a:prstGeom>
          <a:noFill/>
          <a:ln w="9525">
            <a:noFill/>
            <a:miter lim="800000"/>
            <a:headEnd/>
            <a:tailEnd/>
          </a:ln>
        </p:spPr>
      </p:pic>
      <p:sp>
        <p:nvSpPr>
          <p:cNvPr id="39939" name="TextBox 4"/>
          <p:cNvSpPr txBox="1">
            <a:spLocks noChangeArrowheads="1"/>
          </p:cNvSpPr>
          <p:nvPr/>
        </p:nvSpPr>
        <p:spPr bwMode="auto">
          <a:xfrm>
            <a:off x="0" y="838200"/>
            <a:ext cx="8763000" cy="4819650"/>
          </a:xfrm>
          <a:prstGeom prst="rect">
            <a:avLst/>
          </a:prstGeom>
          <a:noFill/>
          <a:ln w="9525">
            <a:noFill/>
            <a:miter lim="800000"/>
            <a:headEnd/>
            <a:tailEnd/>
          </a:ln>
        </p:spPr>
        <p:txBody>
          <a:bodyPr>
            <a:spAutoFit/>
          </a:bodyPr>
          <a:lstStyle/>
          <a:p>
            <a:r>
              <a:rPr lang="en-US" sz="2800" dirty="0">
                <a:solidFill>
                  <a:srgbClr val="002060"/>
                </a:solidFill>
                <a:latin typeface="Arial Black" pitchFamily="34" charset="0"/>
              </a:rPr>
              <a:t>British plan caused many New England businesses to fail.</a:t>
            </a:r>
          </a:p>
          <a:p>
            <a:endParaRPr lang="en-US" sz="1000" dirty="0">
              <a:solidFill>
                <a:srgbClr val="002060"/>
              </a:solidFill>
              <a:latin typeface="Arial Black" pitchFamily="34" charset="0"/>
            </a:endParaRPr>
          </a:p>
          <a:p>
            <a:r>
              <a:rPr lang="en-US" sz="2800" dirty="0">
                <a:solidFill>
                  <a:srgbClr val="002060"/>
                </a:solidFill>
                <a:latin typeface="Arial Black" pitchFamily="34" charset="0"/>
              </a:rPr>
              <a:t>Congress passed </a:t>
            </a:r>
            <a:r>
              <a:rPr lang="en-US" sz="2800" u="sng" dirty="0">
                <a:solidFill>
                  <a:srgbClr val="FA3312"/>
                </a:solidFill>
                <a:latin typeface="Arial Black" pitchFamily="34" charset="0"/>
              </a:rPr>
              <a:t>protective tariff</a:t>
            </a:r>
            <a:r>
              <a:rPr lang="en-US" sz="2800" dirty="0">
                <a:solidFill>
                  <a:srgbClr val="002060"/>
                </a:solidFill>
                <a:latin typeface="Arial Black" pitchFamily="34" charset="0"/>
              </a:rPr>
              <a:t> in 1816.</a:t>
            </a:r>
          </a:p>
          <a:p>
            <a:endParaRPr lang="en-US" sz="1000" dirty="0">
              <a:solidFill>
                <a:srgbClr val="002060"/>
              </a:solidFill>
              <a:latin typeface="Arial Black" pitchFamily="34" charset="0"/>
            </a:endParaRPr>
          </a:p>
          <a:p>
            <a:r>
              <a:rPr lang="en-US" sz="2800" dirty="0">
                <a:solidFill>
                  <a:srgbClr val="002060"/>
                </a:solidFill>
                <a:latin typeface="Arial Black" pitchFamily="34" charset="0"/>
              </a:rPr>
              <a:t>Tariff made imported goods far more </a:t>
            </a:r>
            <a:r>
              <a:rPr lang="en-US" sz="2800" u="sng" dirty="0">
                <a:solidFill>
                  <a:srgbClr val="FA3312"/>
                </a:solidFill>
                <a:latin typeface="Arial Black" pitchFamily="34" charset="0"/>
              </a:rPr>
              <a:t>expensive</a:t>
            </a:r>
            <a:r>
              <a:rPr lang="en-US" sz="2800" dirty="0">
                <a:solidFill>
                  <a:srgbClr val="002060"/>
                </a:solidFill>
                <a:latin typeface="Arial Black" pitchFamily="34" charset="0"/>
              </a:rPr>
              <a:t> than American made goods.</a:t>
            </a:r>
          </a:p>
          <a:p>
            <a:endParaRPr lang="en-US" sz="1000" dirty="0">
              <a:solidFill>
                <a:srgbClr val="002060"/>
              </a:solidFill>
              <a:latin typeface="Arial Black" pitchFamily="34" charset="0"/>
            </a:endParaRPr>
          </a:p>
          <a:p>
            <a:r>
              <a:rPr lang="en-US" sz="2800" dirty="0">
                <a:solidFill>
                  <a:srgbClr val="002060"/>
                </a:solidFill>
                <a:latin typeface="Arial Black" pitchFamily="34" charset="0"/>
              </a:rPr>
              <a:t>Southerners complained:</a:t>
            </a:r>
          </a:p>
          <a:p>
            <a:pPr>
              <a:buFont typeface="Wingdings" pitchFamily="2" charset="2"/>
              <a:buChar char="§"/>
            </a:pPr>
            <a:r>
              <a:rPr lang="en-US" sz="2800" u="sng" dirty="0">
                <a:solidFill>
                  <a:srgbClr val="FA3312"/>
                </a:solidFill>
                <a:latin typeface="Arial Black" pitchFamily="34" charset="0"/>
              </a:rPr>
              <a:t>No factories</a:t>
            </a:r>
            <a:r>
              <a:rPr lang="en-US" sz="2800" dirty="0">
                <a:solidFill>
                  <a:srgbClr val="002060"/>
                </a:solidFill>
                <a:latin typeface="Arial Black" pitchFamily="34" charset="0"/>
              </a:rPr>
              <a:t> built.</a:t>
            </a:r>
          </a:p>
          <a:p>
            <a:pPr>
              <a:buFont typeface="Wingdings" pitchFamily="2" charset="2"/>
              <a:buChar char="§"/>
            </a:pPr>
            <a:r>
              <a:rPr lang="en-US" sz="2800" dirty="0">
                <a:solidFill>
                  <a:srgbClr val="002060"/>
                </a:solidFill>
                <a:latin typeface="Arial Black" pitchFamily="34" charset="0"/>
              </a:rPr>
              <a:t>Bought many British goods.</a:t>
            </a:r>
          </a:p>
          <a:p>
            <a:pPr>
              <a:buFont typeface="Wingdings" pitchFamily="2" charset="2"/>
              <a:buChar char="§"/>
            </a:pPr>
            <a:r>
              <a:rPr lang="en-US" sz="2800">
                <a:solidFill>
                  <a:srgbClr val="002060"/>
                </a:solidFill>
                <a:latin typeface="Arial Black" pitchFamily="34" charset="0"/>
              </a:rPr>
              <a:t>Felt </a:t>
            </a:r>
            <a:r>
              <a:rPr lang="en-US" sz="2800" smtClean="0">
                <a:solidFill>
                  <a:srgbClr val="002060"/>
                </a:solidFill>
                <a:latin typeface="Arial Black" pitchFamily="34" charset="0"/>
              </a:rPr>
              <a:t>it made </a:t>
            </a:r>
            <a:r>
              <a:rPr lang="en-US" sz="2800" u="sng" dirty="0">
                <a:solidFill>
                  <a:srgbClr val="FA3312"/>
                </a:solidFill>
                <a:latin typeface="Arial Black" pitchFamily="34" charset="0"/>
              </a:rPr>
              <a:t>Northern manufacturers</a:t>
            </a:r>
          </a:p>
          <a:p>
            <a:r>
              <a:rPr lang="en-US" sz="2800" dirty="0">
                <a:solidFill>
                  <a:srgbClr val="002060"/>
                </a:solidFill>
                <a:latin typeface="Arial Black" pitchFamily="34" charset="0"/>
              </a:rPr>
              <a:t>rich at the expense of the South.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ttp://www.mrvanduyne.com/jackson/tariff.jpg"/>
          <p:cNvPicPr>
            <a:picLocks noChangeAspect="1" noChangeArrowheads="1"/>
          </p:cNvPicPr>
          <p:nvPr/>
        </p:nvPicPr>
        <p:blipFill>
          <a:blip r:embed="rId3"/>
          <a:srcRect/>
          <a:stretch>
            <a:fillRect/>
          </a:stretch>
        </p:blipFill>
        <p:spPr bwMode="auto">
          <a:xfrm>
            <a:off x="244475" y="228600"/>
            <a:ext cx="8569325" cy="5503863"/>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304800" y="152400"/>
            <a:ext cx="8534400" cy="584200"/>
          </a:xfrm>
          <a:prstGeom prst="rect">
            <a:avLst/>
          </a:prstGeom>
          <a:noFill/>
          <a:ln w="9525">
            <a:noFill/>
            <a:miter lim="800000"/>
            <a:headEnd/>
            <a:tailEnd/>
          </a:ln>
        </p:spPr>
        <p:txBody>
          <a:bodyPr>
            <a:spAutoFit/>
          </a:bodyPr>
          <a:lstStyle/>
          <a:p>
            <a:pPr algn="ctr"/>
            <a:r>
              <a:rPr lang="en-US" sz="3200">
                <a:solidFill>
                  <a:srgbClr val="FF0000"/>
                </a:solidFill>
                <a:latin typeface="Arial Black" pitchFamily="34" charset="0"/>
              </a:rPr>
              <a:t>Clay’s American System</a:t>
            </a:r>
          </a:p>
        </p:txBody>
      </p:sp>
      <p:sp>
        <p:nvSpPr>
          <p:cNvPr id="46082" name="TextBox 2"/>
          <p:cNvSpPr txBox="1">
            <a:spLocks noChangeArrowheads="1"/>
          </p:cNvSpPr>
          <p:nvPr/>
        </p:nvSpPr>
        <p:spPr bwMode="auto">
          <a:xfrm>
            <a:off x="228600" y="838200"/>
            <a:ext cx="8458200" cy="3965575"/>
          </a:xfrm>
          <a:prstGeom prst="rect">
            <a:avLst/>
          </a:prstGeom>
          <a:noFill/>
          <a:ln w="9525">
            <a:noFill/>
            <a:miter lim="800000"/>
            <a:headEnd/>
            <a:tailEnd/>
          </a:ln>
        </p:spPr>
        <p:txBody>
          <a:bodyPr>
            <a:spAutoFit/>
          </a:bodyPr>
          <a:lstStyle/>
          <a:p>
            <a:pPr>
              <a:buFont typeface="Wingdings" pitchFamily="2" charset="2"/>
              <a:buChar char="Ø"/>
            </a:pPr>
            <a:r>
              <a:rPr lang="en-US" sz="2800">
                <a:solidFill>
                  <a:srgbClr val="002060"/>
                </a:solidFill>
                <a:latin typeface="Arial Black" pitchFamily="34" charset="0"/>
              </a:rPr>
              <a:t>The bitter dispute over tariffs reflected the growth of </a:t>
            </a:r>
            <a:r>
              <a:rPr lang="en-US" sz="2800" u="sng">
                <a:solidFill>
                  <a:srgbClr val="FA3312"/>
                </a:solidFill>
                <a:latin typeface="Arial Black" pitchFamily="34" charset="0"/>
              </a:rPr>
              <a:t>sectionalism</a:t>
            </a:r>
            <a:r>
              <a:rPr lang="en-US" sz="2800">
                <a:solidFill>
                  <a:srgbClr val="002060"/>
                </a:solidFill>
                <a:latin typeface="Arial Black" pitchFamily="34" charset="0"/>
              </a:rPr>
              <a:t>.</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Americans identified themselves as </a:t>
            </a:r>
            <a:r>
              <a:rPr lang="en-US" sz="2800" u="sng">
                <a:solidFill>
                  <a:srgbClr val="FA3312"/>
                </a:solidFill>
                <a:latin typeface="Arial Black" pitchFamily="34" charset="0"/>
              </a:rPr>
              <a:t>Southerners, Northerners, </a:t>
            </a:r>
            <a:r>
              <a:rPr lang="en-US" sz="2800">
                <a:solidFill>
                  <a:srgbClr val="FA3312"/>
                </a:solidFill>
                <a:latin typeface="Arial Black" pitchFamily="34" charset="0"/>
              </a:rPr>
              <a:t>or </a:t>
            </a:r>
            <a:r>
              <a:rPr lang="en-US" sz="2800" u="sng">
                <a:solidFill>
                  <a:srgbClr val="FA3312"/>
                </a:solidFill>
                <a:latin typeface="Arial Black" pitchFamily="34" charset="0"/>
              </a:rPr>
              <a:t>Westerners</a:t>
            </a:r>
            <a:r>
              <a:rPr lang="en-US" sz="2800">
                <a:solidFill>
                  <a:srgbClr val="002060"/>
                </a:solidFill>
                <a:latin typeface="Arial Black" pitchFamily="34" charset="0"/>
              </a:rPr>
              <a:t>.</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Henry Clay wanted to promote </a:t>
            </a:r>
            <a:r>
              <a:rPr lang="en-US" sz="2800" u="sng">
                <a:solidFill>
                  <a:srgbClr val="FA3312"/>
                </a:solidFill>
                <a:latin typeface="Arial Black" pitchFamily="34" charset="0"/>
              </a:rPr>
              <a:t>economic growth</a:t>
            </a:r>
            <a:r>
              <a:rPr lang="en-US" sz="2800">
                <a:solidFill>
                  <a:srgbClr val="002060"/>
                </a:solidFill>
                <a:latin typeface="Arial Black" pitchFamily="34" charset="0"/>
              </a:rPr>
              <a:t> for all sections.</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Introduced a program called the </a:t>
            </a:r>
            <a:r>
              <a:rPr lang="en-US" sz="2800" u="sng">
                <a:solidFill>
                  <a:srgbClr val="FA3312"/>
                </a:solidFill>
                <a:latin typeface="Arial Black" pitchFamily="34" charset="0"/>
              </a:rPr>
              <a:t>American System.</a:t>
            </a:r>
          </a:p>
        </p:txBody>
      </p:sp>
      <p:pic>
        <p:nvPicPr>
          <p:cNvPr id="4" name="Picture 2" descr="http://thomaslegion.net/sitebuildercontent/sitebuilderpictures/sectionalismmap.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0" y="4419600"/>
            <a:ext cx="3733800" cy="22733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1752600" y="152400"/>
            <a:ext cx="5599113" cy="584200"/>
          </a:xfrm>
          <a:prstGeom prst="rect">
            <a:avLst/>
          </a:prstGeom>
          <a:noFill/>
          <a:ln w="9525">
            <a:noFill/>
            <a:miter lim="800000"/>
            <a:headEnd/>
            <a:tailEnd/>
          </a:ln>
        </p:spPr>
        <p:txBody>
          <a:bodyPr wrap="none">
            <a:spAutoFit/>
          </a:bodyPr>
          <a:lstStyle/>
          <a:p>
            <a:pPr algn="ctr"/>
            <a:r>
              <a:rPr lang="en-US" sz="3200">
                <a:solidFill>
                  <a:srgbClr val="FF0000"/>
                </a:solidFill>
                <a:latin typeface="Arial Black" pitchFamily="34" charset="0"/>
              </a:rPr>
              <a:t>Clay’s American System</a:t>
            </a:r>
          </a:p>
        </p:txBody>
      </p:sp>
      <p:sp>
        <p:nvSpPr>
          <p:cNvPr id="48130" name="TextBox 3"/>
          <p:cNvSpPr txBox="1">
            <a:spLocks noChangeArrowheads="1"/>
          </p:cNvSpPr>
          <p:nvPr/>
        </p:nvSpPr>
        <p:spPr bwMode="auto">
          <a:xfrm>
            <a:off x="228600" y="914400"/>
            <a:ext cx="8610600" cy="4545013"/>
          </a:xfrm>
          <a:prstGeom prst="rect">
            <a:avLst/>
          </a:prstGeom>
          <a:noFill/>
          <a:ln w="9525">
            <a:noFill/>
            <a:miter lim="800000"/>
            <a:headEnd/>
            <a:tailEnd/>
          </a:ln>
        </p:spPr>
        <p:txBody>
          <a:bodyPr>
            <a:spAutoFit/>
          </a:bodyPr>
          <a:lstStyle/>
          <a:p>
            <a:r>
              <a:rPr lang="en-US" sz="2800" u="sng">
                <a:latin typeface="Arial Black" pitchFamily="34" charset="0"/>
              </a:rPr>
              <a:t>American System</a:t>
            </a:r>
          </a:p>
          <a:p>
            <a:endParaRPr lang="en-US" sz="1200">
              <a:latin typeface="Arial Black" pitchFamily="34" charset="0"/>
            </a:endParaRPr>
          </a:p>
          <a:p>
            <a:pPr>
              <a:buFont typeface="Wingdings" pitchFamily="2" charset="2"/>
              <a:buChar char="ü"/>
            </a:pPr>
            <a:r>
              <a:rPr lang="en-US" sz="2800">
                <a:solidFill>
                  <a:srgbClr val="002060"/>
                </a:solidFill>
                <a:latin typeface="Arial Black" pitchFamily="34" charset="0"/>
              </a:rPr>
              <a:t>Called for high tariffs on </a:t>
            </a:r>
            <a:r>
              <a:rPr lang="en-US" sz="2800" u="sng">
                <a:solidFill>
                  <a:srgbClr val="FA3312"/>
                </a:solidFill>
                <a:latin typeface="Arial Black" pitchFamily="34" charset="0"/>
              </a:rPr>
              <a:t>imports</a:t>
            </a:r>
          </a:p>
          <a:p>
            <a:pPr>
              <a:buFont typeface="Wingdings" pitchFamily="2" charset="2"/>
              <a:buChar char="ü"/>
            </a:pPr>
            <a:r>
              <a:rPr lang="en-US" sz="2800">
                <a:solidFill>
                  <a:srgbClr val="002060"/>
                </a:solidFill>
                <a:latin typeface="Arial Black" pitchFamily="34" charset="0"/>
              </a:rPr>
              <a:t>Thought to help Northern factories</a:t>
            </a:r>
          </a:p>
          <a:p>
            <a:pPr>
              <a:buFont typeface="Wingdings" pitchFamily="2" charset="2"/>
              <a:buChar char="ü"/>
            </a:pPr>
            <a:r>
              <a:rPr lang="en-US" sz="2800">
                <a:solidFill>
                  <a:srgbClr val="002060"/>
                </a:solidFill>
                <a:latin typeface="Arial Black" pitchFamily="34" charset="0"/>
              </a:rPr>
              <a:t>With wealth, Northerners would </a:t>
            </a:r>
            <a:r>
              <a:rPr lang="en-US" sz="2800" u="sng">
                <a:solidFill>
                  <a:srgbClr val="FA3312"/>
                </a:solidFill>
                <a:latin typeface="Arial Black" pitchFamily="34" charset="0"/>
              </a:rPr>
              <a:t>buy farm</a:t>
            </a:r>
            <a:r>
              <a:rPr lang="en-US" sz="2800">
                <a:solidFill>
                  <a:srgbClr val="002060"/>
                </a:solidFill>
                <a:latin typeface="Arial Black" pitchFamily="34" charset="0"/>
              </a:rPr>
              <a:t> products from the West &amp; South</a:t>
            </a:r>
          </a:p>
          <a:p>
            <a:pPr>
              <a:buFont typeface="Wingdings" pitchFamily="2" charset="2"/>
              <a:buChar char="ü"/>
            </a:pPr>
            <a:r>
              <a:rPr lang="en-US" sz="2800">
                <a:solidFill>
                  <a:srgbClr val="002060"/>
                </a:solidFill>
                <a:latin typeface="Arial Black" pitchFamily="34" charset="0"/>
              </a:rPr>
              <a:t>High tariffs would </a:t>
            </a:r>
            <a:r>
              <a:rPr lang="en-US" sz="2800" u="sng">
                <a:solidFill>
                  <a:srgbClr val="FA3312"/>
                </a:solidFill>
                <a:latin typeface="Arial Black" pitchFamily="34" charset="0"/>
              </a:rPr>
              <a:t>reduce</a:t>
            </a:r>
            <a:r>
              <a:rPr lang="en-US" sz="2800">
                <a:solidFill>
                  <a:srgbClr val="002060"/>
                </a:solidFill>
                <a:latin typeface="Arial Black" pitchFamily="34" charset="0"/>
              </a:rPr>
              <a:t> American dependence on foreign goods</a:t>
            </a:r>
          </a:p>
          <a:p>
            <a:pPr>
              <a:buFont typeface="Wingdings" pitchFamily="2" charset="2"/>
              <a:buChar char="ü"/>
            </a:pPr>
            <a:r>
              <a:rPr lang="en-US" sz="2800">
                <a:solidFill>
                  <a:srgbClr val="002060"/>
                </a:solidFill>
                <a:latin typeface="Arial Black" pitchFamily="34" charset="0"/>
              </a:rPr>
              <a:t>Urged Congress to use money from tariffs to build </a:t>
            </a:r>
            <a:r>
              <a:rPr lang="en-US" sz="2800" u="sng">
                <a:solidFill>
                  <a:srgbClr val="FA3312"/>
                </a:solidFill>
                <a:latin typeface="Arial Black" pitchFamily="34" charset="0"/>
              </a:rPr>
              <a:t>roads, bridges, </a:t>
            </a:r>
            <a:r>
              <a:rPr lang="en-US" sz="2800">
                <a:solidFill>
                  <a:srgbClr val="FA3312"/>
                </a:solidFill>
                <a:latin typeface="Arial Black" pitchFamily="34" charset="0"/>
              </a:rPr>
              <a:t>&amp;</a:t>
            </a:r>
            <a:r>
              <a:rPr lang="en-US" sz="2800" u="sng">
                <a:solidFill>
                  <a:srgbClr val="FA3312"/>
                </a:solidFill>
                <a:latin typeface="Arial Black" pitchFamily="34" charset="0"/>
              </a:rPr>
              <a:t> canals</a:t>
            </a:r>
          </a:p>
          <a:p>
            <a:endParaRPr lang="en-US" sz="2800">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304800" y="152400"/>
            <a:ext cx="8686800" cy="523875"/>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The Supreme Court Expands Federal Power</a:t>
            </a:r>
          </a:p>
        </p:txBody>
      </p:sp>
      <p:pic>
        <p:nvPicPr>
          <p:cNvPr id="50178" name="Picture 2" descr="http://rds.yahoo.com/_ylt=A0PDoX0rNJlNQ0wA_AKjzbkF/SIG=12es21d9a/EXP=1301914795/**http%3a/www.shmoop.com/media/images/large/john-marshall.jpg"/>
          <p:cNvPicPr>
            <a:picLocks noChangeAspect="1" noChangeArrowheads="1"/>
          </p:cNvPicPr>
          <p:nvPr/>
        </p:nvPicPr>
        <p:blipFill>
          <a:blip r:embed="rId3"/>
          <a:srcRect/>
          <a:stretch>
            <a:fillRect/>
          </a:stretch>
        </p:blipFill>
        <p:spPr bwMode="auto">
          <a:xfrm>
            <a:off x="228600" y="1143000"/>
            <a:ext cx="2971800" cy="3873500"/>
          </a:xfrm>
          <a:prstGeom prst="rect">
            <a:avLst/>
          </a:prstGeom>
          <a:noFill/>
          <a:ln w="9525">
            <a:noFill/>
            <a:miter lim="800000"/>
            <a:headEnd/>
            <a:tailEnd/>
          </a:ln>
        </p:spPr>
      </p:pic>
      <p:sp>
        <p:nvSpPr>
          <p:cNvPr id="50179" name="TextBox 3"/>
          <p:cNvSpPr txBox="1">
            <a:spLocks noChangeArrowheads="1"/>
          </p:cNvSpPr>
          <p:nvPr/>
        </p:nvSpPr>
        <p:spPr bwMode="auto">
          <a:xfrm>
            <a:off x="3200400" y="1066800"/>
            <a:ext cx="5943600" cy="4148138"/>
          </a:xfrm>
          <a:prstGeom prst="rect">
            <a:avLst/>
          </a:prstGeom>
          <a:noFill/>
          <a:ln w="9525">
            <a:noFill/>
            <a:miter lim="800000"/>
            <a:headEnd/>
            <a:tailEnd/>
          </a:ln>
        </p:spPr>
        <p:txBody>
          <a:bodyPr>
            <a:spAutoFit/>
          </a:bodyPr>
          <a:lstStyle/>
          <a:p>
            <a:r>
              <a:rPr lang="en-US" sz="2800">
                <a:solidFill>
                  <a:srgbClr val="002060"/>
                </a:solidFill>
                <a:latin typeface="Arial Black" pitchFamily="34" charset="0"/>
              </a:rPr>
              <a:t>Chief Justice </a:t>
            </a:r>
            <a:r>
              <a:rPr lang="en-US" sz="2800" u="sng">
                <a:solidFill>
                  <a:srgbClr val="FA3312"/>
                </a:solidFill>
                <a:latin typeface="Arial Black" pitchFamily="34" charset="0"/>
              </a:rPr>
              <a:t>John Marshall</a:t>
            </a:r>
            <a:r>
              <a:rPr lang="en-US" sz="2800">
                <a:solidFill>
                  <a:srgbClr val="002060"/>
                </a:solidFill>
                <a:latin typeface="Arial Black" pitchFamily="34" charset="0"/>
              </a:rPr>
              <a:t> extended the power of the federal government to promote economic growth.</a:t>
            </a:r>
          </a:p>
          <a:p>
            <a:endParaRPr lang="en-US" sz="1400">
              <a:solidFill>
                <a:srgbClr val="002060"/>
              </a:solidFill>
              <a:latin typeface="Arial Black" pitchFamily="34" charset="0"/>
            </a:endParaRPr>
          </a:p>
          <a:p>
            <a:r>
              <a:rPr lang="en-US" sz="2800" u="sng">
                <a:solidFill>
                  <a:srgbClr val="FA3312"/>
                </a:solidFill>
                <a:latin typeface="Arial Black" pitchFamily="34" charset="0"/>
              </a:rPr>
              <a:t>McCulloch v. Maryland</a:t>
            </a:r>
            <a:r>
              <a:rPr lang="en-US" sz="2800" u="sng">
                <a:solidFill>
                  <a:srgbClr val="002060"/>
                </a:solidFill>
                <a:latin typeface="Arial Black" pitchFamily="34" charset="0"/>
              </a:rPr>
              <a:t> (1819)</a:t>
            </a:r>
          </a:p>
          <a:p>
            <a:r>
              <a:rPr lang="en-US" sz="2800">
                <a:solidFill>
                  <a:srgbClr val="002060"/>
                </a:solidFill>
                <a:latin typeface="Arial Black" pitchFamily="34" charset="0"/>
              </a:rPr>
              <a:t>Court ruled states had no right to interfere with </a:t>
            </a:r>
            <a:r>
              <a:rPr lang="en-US" sz="2800" u="sng">
                <a:solidFill>
                  <a:srgbClr val="FA3312"/>
                </a:solidFill>
                <a:latin typeface="Arial Black" pitchFamily="34" charset="0"/>
              </a:rPr>
              <a:t>federal institutions</a:t>
            </a:r>
            <a:r>
              <a:rPr lang="en-US" sz="2800">
                <a:solidFill>
                  <a:srgbClr val="002060"/>
                </a:solidFill>
                <a:latin typeface="Arial Black" pitchFamily="34" charset="0"/>
              </a:rPr>
              <a:t> within their borders.</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52400" y="152400"/>
            <a:ext cx="8686800" cy="523875"/>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The Supreme Court Expands Federal Power</a:t>
            </a:r>
          </a:p>
        </p:txBody>
      </p:sp>
      <p:sp>
        <p:nvSpPr>
          <p:cNvPr id="52226" name="TextBox 2"/>
          <p:cNvSpPr txBox="1">
            <a:spLocks noChangeArrowheads="1"/>
          </p:cNvSpPr>
          <p:nvPr/>
        </p:nvSpPr>
        <p:spPr bwMode="auto">
          <a:xfrm>
            <a:off x="228600" y="1143000"/>
            <a:ext cx="8610600" cy="3719513"/>
          </a:xfrm>
          <a:prstGeom prst="rect">
            <a:avLst/>
          </a:prstGeom>
          <a:noFill/>
          <a:ln w="9525">
            <a:noFill/>
            <a:miter lim="800000"/>
            <a:headEnd/>
            <a:tailEnd/>
          </a:ln>
        </p:spPr>
        <p:txBody>
          <a:bodyPr>
            <a:spAutoFit/>
          </a:bodyPr>
          <a:lstStyle/>
          <a:p>
            <a:r>
              <a:rPr lang="en-US" sz="2800" i="1" u="sng">
                <a:solidFill>
                  <a:srgbClr val="FA3312"/>
                </a:solidFill>
                <a:latin typeface="Arial Black" pitchFamily="34" charset="0"/>
              </a:rPr>
              <a:t>Gibbons v. Ogden</a:t>
            </a:r>
            <a:r>
              <a:rPr lang="en-US" sz="2800" u="sng">
                <a:solidFill>
                  <a:srgbClr val="002060"/>
                </a:solidFill>
                <a:latin typeface="Arial Black" pitchFamily="34" charset="0"/>
              </a:rPr>
              <a:t> (1824)</a:t>
            </a:r>
          </a:p>
          <a:p>
            <a:endParaRPr lang="en-US" sz="1400" u="sng">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Upheld the power of the federal government to </a:t>
            </a:r>
            <a:r>
              <a:rPr lang="en-US" sz="2800" u="sng">
                <a:solidFill>
                  <a:srgbClr val="FA3312"/>
                </a:solidFill>
                <a:latin typeface="Arial Black" pitchFamily="34" charset="0"/>
              </a:rPr>
              <a:t>regulate commerce</a:t>
            </a:r>
            <a:r>
              <a:rPr lang="en-US" sz="2800">
                <a:solidFill>
                  <a:srgbClr val="002060"/>
                </a:solidFill>
                <a:latin typeface="Arial Black" pitchFamily="34" charset="0"/>
              </a:rPr>
              <a:t> (trade).</a:t>
            </a:r>
          </a:p>
          <a:p>
            <a:pPr>
              <a:buFont typeface="Wingdings" pitchFamily="2" charset="2"/>
              <a:buChar char="q"/>
            </a:pPr>
            <a:endParaRPr lang="en-US" sz="1400">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A state could only regulate trade within its own borders.</a:t>
            </a:r>
          </a:p>
          <a:p>
            <a:pPr>
              <a:buFont typeface="Wingdings" pitchFamily="2" charset="2"/>
              <a:buChar char="q"/>
            </a:pPr>
            <a:endParaRPr lang="en-US" sz="1400">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Only the </a:t>
            </a:r>
            <a:r>
              <a:rPr lang="en-US" sz="2800" u="sng">
                <a:solidFill>
                  <a:srgbClr val="FA3312"/>
                </a:solidFill>
                <a:latin typeface="Arial Black" pitchFamily="34" charset="0"/>
              </a:rPr>
              <a:t>federal government</a:t>
            </a:r>
            <a:r>
              <a:rPr lang="en-US" sz="2800">
                <a:solidFill>
                  <a:srgbClr val="002060"/>
                </a:solidFill>
                <a:latin typeface="Arial Black" pitchFamily="34" charset="0"/>
              </a:rPr>
              <a:t> had the power to regulate interstate commerce.</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3"/>
          <p:cNvSpPr txBox="1">
            <a:spLocks noChangeArrowheads="1"/>
          </p:cNvSpPr>
          <p:nvPr/>
        </p:nvSpPr>
        <p:spPr bwMode="auto">
          <a:xfrm>
            <a:off x="609600" y="152400"/>
            <a:ext cx="8077200" cy="646113"/>
          </a:xfrm>
          <a:prstGeom prst="rect">
            <a:avLst/>
          </a:prstGeom>
          <a:noFill/>
          <a:ln w="9525">
            <a:noFill/>
            <a:miter lim="800000"/>
            <a:headEnd/>
            <a:tailEnd/>
          </a:ln>
        </p:spPr>
        <p:txBody>
          <a:bodyPr>
            <a:spAutoFit/>
          </a:bodyPr>
          <a:lstStyle/>
          <a:p>
            <a:pPr algn="ctr"/>
            <a:r>
              <a:rPr lang="en-US" sz="3600">
                <a:solidFill>
                  <a:srgbClr val="FF0000"/>
                </a:solidFill>
                <a:latin typeface="Arial Black" pitchFamily="34" charset="0"/>
              </a:rPr>
              <a:t>REVIEW</a:t>
            </a:r>
          </a:p>
        </p:txBody>
      </p:sp>
      <p:sp>
        <p:nvSpPr>
          <p:cNvPr id="56322" name="TextBox 5"/>
          <p:cNvSpPr txBox="1">
            <a:spLocks noChangeArrowheads="1"/>
          </p:cNvSpPr>
          <p:nvPr/>
        </p:nvSpPr>
        <p:spPr bwMode="auto">
          <a:xfrm>
            <a:off x="152400" y="838200"/>
            <a:ext cx="8534400" cy="6556375"/>
          </a:xfrm>
          <a:prstGeom prst="rect">
            <a:avLst/>
          </a:prstGeom>
          <a:noFill/>
          <a:ln w="9525">
            <a:noFill/>
            <a:miter lim="800000"/>
            <a:headEnd/>
            <a:tailEnd/>
          </a:ln>
        </p:spPr>
        <p:txBody>
          <a:bodyPr>
            <a:spAutoFit/>
          </a:bodyPr>
          <a:lstStyle/>
          <a:p>
            <a:pPr>
              <a:buFont typeface="Wingdings" pitchFamily="2" charset="2"/>
              <a:buChar char="Ø"/>
            </a:pPr>
            <a:r>
              <a:rPr lang="en-US" sz="2800">
                <a:solidFill>
                  <a:srgbClr val="002060"/>
                </a:solidFill>
                <a:latin typeface="Arial Black" pitchFamily="34" charset="0"/>
              </a:rPr>
              <a:t>James Monroe</a:t>
            </a:r>
          </a:p>
          <a:p>
            <a:pPr>
              <a:buFont typeface="Wingdings" pitchFamily="2" charset="2"/>
              <a:buChar char="Ø"/>
            </a:pPr>
            <a:r>
              <a:rPr lang="en-US" sz="2800">
                <a:solidFill>
                  <a:srgbClr val="002060"/>
                </a:solidFill>
                <a:latin typeface="Arial Black" pitchFamily="34" charset="0"/>
              </a:rPr>
              <a:t>Three sectional leaders</a:t>
            </a:r>
          </a:p>
          <a:p>
            <a:pPr>
              <a:buFont typeface="Wingdings" pitchFamily="2" charset="2"/>
              <a:buChar char="Ø"/>
            </a:pPr>
            <a:r>
              <a:rPr lang="en-US" sz="2800">
                <a:solidFill>
                  <a:srgbClr val="002060"/>
                </a:solidFill>
                <a:latin typeface="Arial Black" pitchFamily="34" charset="0"/>
              </a:rPr>
              <a:t>National Bank</a:t>
            </a:r>
          </a:p>
          <a:p>
            <a:pPr>
              <a:buFont typeface="Wingdings" pitchFamily="2" charset="2"/>
              <a:buChar char="Ø"/>
            </a:pPr>
            <a:r>
              <a:rPr lang="en-US" sz="2800">
                <a:solidFill>
                  <a:srgbClr val="002060"/>
                </a:solidFill>
                <a:latin typeface="Arial Black" pitchFamily="34" charset="0"/>
              </a:rPr>
              <a:t>Foreign Competition</a:t>
            </a:r>
          </a:p>
          <a:p>
            <a:pPr>
              <a:buFont typeface="Wingdings" pitchFamily="2" charset="2"/>
              <a:buChar char="Ø"/>
            </a:pPr>
            <a:r>
              <a:rPr lang="en-US" sz="2800">
                <a:solidFill>
                  <a:srgbClr val="002060"/>
                </a:solidFill>
                <a:latin typeface="Arial Black" pitchFamily="34" charset="0"/>
              </a:rPr>
              <a:t>Protective Tariff</a:t>
            </a:r>
          </a:p>
          <a:p>
            <a:pPr>
              <a:buFont typeface="Wingdings" pitchFamily="2" charset="2"/>
              <a:buChar char="Ø"/>
            </a:pPr>
            <a:r>
              <a:rPr lang="en-US" sz="2800">
                <a:solidFill>
                  <a:srgbClr val="002060"/>
                </a:solidFill>
                <a:latin typeface="Arial Black" pitchFamily="34" charset="0"/>
              </a:rPr>
              <a:t>Clay’s American System</a:t>
            </a:r>
          </a:p>
          <a:p>
            <a:pPr>
              <a:buFont typeface="Wingdings" pitchFamily="2" charset="2"/>
              <a:buChar char="Ø"/>
            </a:pPr>
            <a:r>
              <a:rPr lang="en-US" sz="2800">
                <a:solidFill>
                  <a:srgbClr val="002060"/>
                </a:solidFill>
                <a:latin typeface="Arial Black" pitchFamily="34" charset="0"/>
              </a:rPr>
              <a:t>Chief Justice John Marshall</a:t>
            </a:r>
          </a:p>
          <a:p>
            <a:endParaRPr lang="en-US" sz="2800">
              <a:latin typeface="Arial Black" pitchFamily="34" charset="0"/>
            </a:endParaRPr>
          </a:p>
          <a:p>
            <a:endParaRPr lang="en-US" sz="2800">
              <a:latin typeface="Arial Black" pitchFamily="34" charset="0"/>
            </a:endParaRPr>
          </a:p>
          <a:p>
            <a:endParaRPr lang="en-US" sz="2800">
              <a:latin typeface="Arial Black" pitchFamily="34" charset="0"/>
            </a:endParaRPr>
          </a:p>
          <a:p>
            <a:r>
              <a:rPr lang="en-US" sz="2800">
                <a:latin typeface="Arial Black" pitchFamily="34" charset="0"/>
              </a:rPr>
              <a:t/>
            </a:r>
            <a:br>
              <a:rPr lang="en-US" sz="2800">
                <a:latin typeface="Arial Black" pitchFamily="34" charset="0"/>
              </a:rPr>
            </a:br>
            <a:endParaRPr lang="en-US" sz="2800">
              <a:latin typeface="Arial Black" pitchFamily="34" charset="0"/>
            </a:endParaRPr>
          </a:p>
          <a:p>
            <a:endParaRPr lang="en-US" sz="2800">
              <a:latin typeface="Arial Black" pitchFamily="34" charset="0"/>
            </a:endParaRPr>
          </a:p>
          <a:p>
            <a:endParaRPr lang="en-US" sz="2800">
              <a:latin typeface="Arial Black" pitchFamily="34" charset="0"/>
            </a:endParaRPr>
          </a:p>
          <a:p>
            <a:endParaRPr lang="en-US" sz="2800">
              <a:latin typeface="Arial Black" pitchFamily="34" charset="0"/>
            </a:endParaRPr>
          </a:p>
        </p:txBody>
      </p:sp>
      <p:pic>
        <p:nvPicPr>
          <p:cNvPr id="56323" name="Picture 2" descr="http://witwork.com/wp-content/uploads/2010/09/Porky-Pig-Thats-All-Folks.jpe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3600" y="1905000"/>
            <a:ext cx="2943225" cy="4048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762000" y="152400"/>
            <a:ext cx="7924800" cy="646113"/>
          </a:xfrm>
          <a:prstGeom prst="rect">
            <a:avLst/>
          </a:prstGeom>
          <a:noFill/>
          <a:ln w="9525">
            <a:noFill/>
            <a:miter lim="800000"/>
            <a:headEnd/>
            <a:tailEnd/>
          </a:ln>
        </p:spPr>
        <p:txBody>
          <a:bodyPr>
            <a:spAutoFit/>
          </a:bodyPr>
          <a:lstStyle/>
          <a:p>
            <a:pPr algn="ctr"/>
            <a:r>
              <a:rPr lang="en-US" sz="3600">
                <a:solidFill>
                  <a:srgbClr val="FF0000"/>
                </a:solidFill>
                <a:latin typeface="Arial Black" pitchFamily="34" charset="0"/>
              </a:rPr>
              <a:t>Terms to Know</a:t>
            </a:r>
          </a:p>
        </p:txBody>
      </p:sp>
      <p:sp>
        <p:nvSpPr>
          <p:cNvPr id="19458" name="TextBox 5"/>
          <p:cNvSpPr txBox="1">
            <a:spLocks noChangeArrowheads="1"/>
          </p:cNvSpPr>
          <p:nvPr/>
        </p:nvSpPr>
        <p:spPr bwMode="auto">
          <a:xfrm>
            <a:off x="228600" y="838200"/>
            <a:ext cx="8610600" cy="3933825"/>
          </a:xfrm>
          <a:prstGeom prst="rect">
            <a:avLst/>
          </a:prstGeom>
          <a:noFill/>
          <a:ln w="9525">
            <a:noFill/>
            <a:miter lim="800000"/>
            <a:headEnd/>
            <a:tailEnd/>
          </a:ln>
        </p:spPr>
        <p:txBody>
          <a:bodyPr>
            <a:spAutoFit/>
          </a:bodyPr>
          <a:lstStyle/>
          <a:p>
            <a:r>
              <a:rPr lang="en-US" sz="2800" u="sng">
                <a:solidFill>
                  <a:srgbClr val="FF0000"/>
                </a:solidFill>
                <a:latin typeface="Arial Black" pitchFamily="34" charset="0"/>
              </a:rPr>
              <a:t>Sectionalism</a:t>
            </a:r>
            <a:r>
              <a:rPr lang="en-US" sz="2800">
                <a:latin typeface="Arial Black" pitchFamily="34" charset="0"/>
              </a:rPr>
              <a:t> – loyalty to one’s state or section rather than to the nation as a whole.</a:t>
            </a:r>
          </a:p>
          <a:p>
            <a:endParaRPr lang="en-US" sz="1400">
              <a:latin typeface="Arial Black" pitchFamily="34" charset="0"/>
            </a:endParaRPr>
          </a:p>
          <a:p>
            <a:r>
              <a:rPr lang="en-US" sz="2800" u="sng">
                <a:solidFill>
                  <a:srgbClr val="FF0000"/>
                </a:solidFill>
                <a:latin typeface="Arial Black" pitchFamily="34" charset="0"/>
              </a:rPr>
              <a:t>American System</a:t>
            </a:r>
            <a:r>
              <a:rPr lang="en-US" sz="2800">
                <a:solidFill>
                  <a:srgbClr val="FF0000"/>
                </a:solidFill>
                <a:latin typeface="Arial Black" pitchFamily="34" charset="0"/>
              </a:rPr>
              <a:t> </a:t>
            </a:r>
            <a:r>
              <a:rPr lang="en-US" sz="2800">
                <a:latin typeface="Arial Black" pitchFamily="34" charset="0"/>
              </a:rPr>
              <a:t>– program for economic growth promoted by Henry Clay; called for high tariffs on imports.</a:t>
            </a:r>
          </a:p>
          <a:p>
            <a:endParaRPr lang="en-US" sz="1400">
              <a:latin typeface="Arial Black" pitchFamily="34" charset="0"/>
            </a:endParaRPr>
          </a:p>
          <a:p>
            <a:r>
              <a:rPr lang="en-US" sz="2800" u="sng">
                <a:solidFill>
                  <a:srgbClr val="FF0000"/>
                </a:solidFill>
                <a:latin typeface="Arial Black" pitchFamily="34" charset="0"/>
              </a:rPr>
              <a:t>Interstate Commerce</a:t>
            </a:r>
            <a:r>
              <a:rPr lang="en-US" sz="2800">
                <a:solidFill>
                  <a:srgbClr val="FF0000"/>
                </a:solidFill>
                <a:latin typeface="Arial Black" pitchFamily="34" charset="0"/>
              </a:rPr>
              <a:t> </a:t>
            </a:r>
            <a:r>
              <a:rPr lang="en-US" sz="2800">
                <a:latin typeface="Arial Black" pitchFamily="34" charset="0"/>
              </a:rPr>
              <a:t>– trade between different states.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4"/>
          <p:cNvSpPr txBox="1">
            <a:spLocks noChangeArrowheads="1"/>
          </p:cNvSpPr>
          <p:nvPr/>
        </p:nvSpPr>
        <p:spPr bwMode="auto">
          <a:xfrm>
            <a:off x="457200" y="152400"/>
            <a:ext cx="8382000" cy="646113"/>
          </a:xfrm>
          <a:prstGeom prst="rect">
            <a:avLst/>
          </a:prstGeom>
          <a:noFill/>
          <a:ln w="9525">
            <a:noFill/>
            <a:miter lim="800000"/>
            <a:headEnd/>
            <a:tailEnd/>
          </a:ln>
        </p:spPr>
        <p:txBody>
          <a:bodyPr>
            <a:spAutoFit/>
          </a:bodyPr>
          <a:lstStyle/>
          <a:p>
            <a:pPr algn="ctr"/>
            <a:r>
              <a:rPr lang="en-US" sz="3600">
                <a:solidFill>
                  <a:srgbClr val="FF0000"/>
                </a:solidFill>
                <a:latin typeface="Arial Black" pitchFamily="34" charset="0"/>
              </a:rPr>
              <a:t>Era of Good Feelings</a:t>
            </a:r>
          </a:p>
        </p:txBody>
      </p:sp>
      <p:pic>
        <p:nvPicPr>
          <p:cNvPr id="21506" name="Picture 2" descr="http://rds.yahoo.com/_ylt=A0PDoYBM0ZhNinAA2vijzbkF/SIG=11lgg7kqp/EXP=1301889484/**http%3a/surftofind.com/jmonroe.jpg"/>
          <p:cNvPicPr>
            <a:picLocks noChangeAspect="1" noChangeArrowheads="1"/>
          </p:cNvPicPr>
          <p:nvPr/>
        </p:nvPicPr>
        <p:blipFill>
          <a:blip r:embed="rId3"/>
          <a:srcRect/>
          <a:stretch>
            <a:fillRect/>
          </a:stretch>
        </p:blipFill>
        <p:spPr bwMode="auto">
          <a:xfrm>
            <a:off x="152400" y="838200"/>
            <a:ext cx="2971800" cy="3424238"/>
          </a:xfrm>
          <a:prstGeom prst="rect">
            <a:avLst/>
          </a:prstGeom>
          <a:noFill/>
          <a:ln w="9525">
            <a:noFill/>
            <a:miter lim="800000"/>
            <a:headEnd/>
            <a:tailEnd/>
          </a:ln>
        </p:spPr>
      </p:pic>
      <p:sp>
        <p:nvSpPr>
          <p:cNvPr id="21507" name="TextBox 6"/>
          <p:cNvSpPr txBox="1">
            <a:spLocks noChangeArrowheads="1"/>
          </p:cNvSpPr>
          <p:nvPr/>
        </p:nvSpPr>
        <p:spPr bwMode="auto">
          <a:xfrm>
            <a:off x="3200400" y="762000"/>
            <a:ext cx="5791200" cy="3752850"/>
          </a:xfrm>
          <a:prstGeom prst="rect">
            <a:avLst/>
          </a:prstGeom>
          <a:noFill/>
          <a:ln w="9525">
            <a:noFill/>
            <a:miter lim="800000"/>
            <a:headEnd/>
            <a:tailEnd/>
          </a:ln>
        </p:spPr>
        <p:txBody>
          <a:bodyPr>
            <a:spAutoFit/>
          </a:bodyPr>
          <a:lstStyle/>
          <a:p>
            <a:pPr>
              <a:buFont typeface="Wingdings" pitchFamily="2" charset="2"/>
              <a:buChar char="ü"/>
            </a:pPr>
            <a:r>
              <a:rPr lang="en-US" sz="2800">
                <a:solidFill>
                  <a:srgbClr val="002060"/>
                </a:solidFill>
                <a:latin typeface="Arial Black" pitchFamily="34" charset="0"/>
              </a:rPr>
              <a:t>1816: Republican </a:t>
            </a:r>
            <a:r>
              <a:rPr lang="en-US" sz="2800" u="sng">
                <a:solidFill>
                  <a:srgbClr val="FA3312"/>
                </a:solidFill>
                <a:latin typeface="Arial Black" pitchFamily="34" charset="0"/>
              </a:rPr>
              <a:t>James Monroe</a:t>
            </a:r>
            <a:r>
              <a:rPr lang="en-US" sz="2800">
                <a:solidFill>
                  <a:srgbClr val="002060"/>
                </a:solidFill>
                <a:latin typeface="Arial Black" pitchFamily="34" charset="0"/>
              </a:rPr>
              <a:t> easily defeats Federalist Rufus King for Presidency.</a:t>
            </a:r>
          </a:p>
          <a:p>
            <a:pPr>
              <a:buFont typeface="Wingdings" pitchFamily="2" charset="2"/>
              <a:buChar char="ü"/>
            </a:pPr>
            <a:endParaRPr lang="en-US" sz="800">
              <a:solidFill>
                <a:srgbClr val="002060"/>
              </a:solidFill>
              <a:latin typeface="Arial Black" pitchFamily="34" charset="0"/>
            </a:endParaRPr>
          </a:p>
          <a:p>
            <a:pPr>
              <a:buFont typeface="Wingdings" pitchFamily="2" charset="2"/>
              <a:buChar char="ü"/>
            </a:pPr>
            <a:r>
              <a:rPr lang="en-US" sz="2800">
                <a:solidFill>
                  <a:srgbClr val="002060"/>
                </a:solidFill>
                <a:latin typeface="Arial Black" pitchFamily="34" charset="0"/>
              </a:rPr>
              <a:t>Election shows the </a:t>
            </a:r>
            <a:r>
              <a:rPr lang="en-US" sz="2800" u="sng">
                <a:solidFill>
                  <a:srgbClr val="FA3312"/>
                </a:solidFill>
                <a:latin typeface="Arial Black" pitchFamily="34" charset="0"/>
              </a:rPr>
              <a:t>decline </a:t>
            </a:r>
            <a:r>
              <a:rPr lang="en-US" sz="2800">
                <a:solidFill>
                  <a:srgbClr val="002060"/>
                </a:solidFill>
                <a:latin typeface="Arial Black" pitchFamily="34" charset="0"/>
              </a:rPr>
              <a:t>of the Federalist party.</a:t>
            </a:r>
          </a:p>
          <a:p>
            <a:pPr>
              <a:buFont typeface="Wingdings" pitchFamily="2" charset="2"/>
              <a:buChar char="ü"/>
            </a:pPr>
            <a:endParaRPr lang="en-US" sz="800">
              <a:solidFill>
                <a:srgbClr val="002060"/>
              </a:solidFill>
              <a:latin typeface="Arial Black" pitchFamily="34" charset="0"/>
            </a:endParaRPr>
          </a:p>
          <a:p>
            <a:pPr>
              <a:buFont typeface="Wingdings" pitchFamily="2" charset="2"/>
              <a:buChar char="ü"/>
            </a:pPr>
            <a:r>
              <a:rPr lang="en-US" sz="2800">
                <a:solidFill>
                  <a:srgbClr val="002060"/>
                </a:solidFill>
                <a:latin typeface="Arial Black" pitchFamily="34" charset="0"/>
              </a:rPr>
              <a:t>Last Revolutionary War officer to become President.</a:t>
            </a:r>
          </a:p>
        </p:txBody>
      </p:sp>
      <p:sp>
        <p:nvSpPr>
          <p:cNvPr id="21508" name="TextBox 7"/>
          <p:cNvSpPr txBox="1">
            <a:spLocks noChangeArrowheads="1"/>
          </p:cNvSpPr>
          <p:nvPr/>
        </p:nvSpPr>
        <p:spPr bwMode="auto">
          <a:xfrm>
            <a:off x="228600" y="4495800"/>
            <a:ext cx="8686800" cy="1525588"/>
          </a:xfrm>
          <a:prstGeom prst="rect">
            <a:avLst/>
          </a:prstGeom>
          <a:noFill/>
          <a:ln w="9525">
            <a:noFill/>
            <a:miter lim="800000"/>
            <a:headEnd/>
            <a:tailEnd/>
          </a:ln>
        </p:spPr>
        <p:txBody>
          <a:bodyPr>
            <a:spAutoFit/>
          </a:bodyPr>
          <a:lstStyle/>
          <a:p>
            <a:pPr algn="ctr">
              <a:buFont typeface="Wingdings" pitchFamily="2" charset="2"/>
              <a:buChar char="ü"/>
            </a:pPr>
            <a:r>
              <a:rPr lang="en-US" sz="2800">
                <a:solidFill>
                  <a:srgbClr val="002060"/>
                </a:solidFill>
                <a:latin typeface="Arial Black" pitchFamily="34" charset="0"/>
              </a:rPr>
              <a:t>Americans </a:t>
            </a:r>
            <a:r>
              <a:rPr lang="en-US" sz="2800" u="sng">
                <a:solidFill>
                  <a:srgbClr val="FA3312"/>
                </a:solidFill>
                <a:latin typeface="Arial Black" pitchFamily="34" charset="0"/>
              </a:rPr>
              <a:t>adored</a:t>
            </a:r>
            <a:r>
              <a:rPr lang="en-US" sz="2800">
                <a:solidFill>
                  <a:srgbClr val="002060"/>
                </a:solidFill>
                <a:latin typeface="Arial Black" pitchFamily="34" charset="0"/>
              </a:rPr>
              <a:t> him.</a:t>
            </a:r>
          </a:p>
          <a:p>
            <a:pPr algn="ctr">
              <a:buFont typeface="Wingdings" pitchFamily="2" charset="2"/>
              <a:buChar char="ü"/>
            </a:pPr>
            <a:endParaRPr lang="en-US" sz="1000">
              <a:solidFill>
                <a:srgbClr val="002060"/>
              </a:solidFill>
              <a:latin typeface="Arial Black" pitchFamily="34" charset="0"/>
            </a:endParaRPr>
          </a:p>
          <a:p>
            <a:pPr algn="ctr">
              <a:buFont typeface="Wingdings" pitchFamily="2" charset="2"/>
              <a:buChar char="ü"/>
            </a:pPr>
            <a:r>
              <a:rPr lang="en-US" sz="2800">
                <a:solidFill>
                  <a:srgbClr val="002060"/>
                </a:solidFill>
                <a:latin typeface="Arial Black" pitchFamily="34" charset="0"/>
              </a:rPr>
              <a:t>Monroe helped create a </a:t>
            </a:r>
            <a:r>
              <a:rPr lang="en-US" sz="2800" u="sng">
                <a:solidFill>
                  <a:srgbClr val="FA3312"/>
                </a:solidFill>
                <a:latin typeface="Arial Black" pitchFamily="34" charset="0"/>
              </a:rPr>
              <a:t>national unity</a:t>
            </a:r>
            <a:r>
              <a:rPr lang="en-US" sz="2800">
                <a:solidFill>
                  <a:srgbClr val="002060"/>
                </a:solidFill>
                <a:latin typeface="Arial Black" pitchFamily="34" charset="0"/>
              </a:rPr>
              <a:t> among the American people.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304800" y="152400"/>
            <a:ext cx="8458200" cy="584200"/>
          </a:xfrm>
          <a:prstGeom prst="rect">
            <a:avLst/>
          </a:prstGeom>
          <a:noFill/>
          <a:ln w="9525">
            <a:noFill/>
            <a:miter lim="800000"/>
            <a:headEnd/>
            <a:tailEnd/>
          </a:ln>
        </p:spPr>
        <p:txBody>
          <a:bodyPr>
            <a:spAutoFit/>
          </a:bodyPr>
          <a:lstStyle/>
          <a:p>
            <a:pPr algn="ctr"/>
            <a:r>
              <a:rPr lang="en-US" sz="3200">
                <a:solidFill>
                  <a:srgbClr val="FF0000"/>
                </a:solidFill>
                <a:latin typeface="Arial Black" pitchFamily="34" charset="0"/>
              </a:rPr>
              <a:t>Three Sectional Leaders</a:t>
            </a:r>
          </a:p>
        </p:txBody>
      </p:sp>
      <p:sp>
        <p:nvSpPr>
          <p:cNvPr id="23554" name="TextBox 2"/>
          <p:cNvSpPr txBox="1">
            <a:spLocks noChangeArrowheads="1"/>
          </p:cNvSpPr>
          <p:nvPr/>
        </p:nvSpPr>
        <p:spPr bwMode="auto">
          <a:xfrm>
            <a:off x="304800" y="914400"/>
            <a:ext cx="8534400" cy="4392613"/>
          </a:xfrm>
          <a:prstGeom prst="rect">
            <a:avLst/>
          </a:prstGeom>
          <a:noFill/>
          <a:ln w="9525">
            <a:noFill/>
            <a:miter lim="800000"/>
            <a:headEnd/>
            <a:tailEnd/>
          </a:ln>
        </p:spPr>
        <p:txBody>
          <a:bodyPr>
            <a:spAutoFit/>
          </a:bodyPr>
          <a:lstStyle/>
          <a:p>
            <a:pPr>
              <a:buFont typeface="Wingdings" pitchFamily="2" charset="2"/>
              <a:buChar char="Ø"/>
            </a:pPr>
            <a:r>
              <a:rPr lang="en-US" sz="2800">
                <a:solidFill>
                  <a:srgbClr val="002060"/>
                </a:solidFill>
                <a:latin typeface="Arial Black" pitchFamily="34" charset="0"/>
              </a:rPr>
              <a:t>By the time Monroe ran for a </a:t>
            </a:r>
            <a:r>
              <a:rPr lang="en-US" sz="2800" u="sng">
                <a:solidFill>
                  <a:srgbClr val="FA3312"/>
                </a:solidFill>
                <a:latin typeface="Arial Black" pitchFamily="34" charset="0"/>
              </a:rPr>
              <a:t>2</a:t>
            </a:r>
            <a:r>
              <a:rPr lang="en-US" sz="2800" u="sng" baseline="30000">
                <a:solidFill>
                  <a:srgbClr val="FA3312"/>
                </a:solidFill>
                <a:latin typeface="Arial Black" pitchFamily="34" charset="0"/>
              </a:rPr>
              <a:t>nd</a:t>
            </a:r>
            <a:r>
              <a:rPr lang="en-US" sz="2800" u="sng">
                <a:solidFill>
                  <a:srgbClr val="FA3312"/>
                </a:solidFill>
                <a:latin typeface="Arial Black" pitchFamily="34" charset="0"/>
              </a:rPr>
              <a:t> term</a:t>
            </a:r>
            <a:r>
              <a:rPr lang="en-US" sz="2800">
                <a:solidFill>
                  <a:srgbClr val="002060"/>
                </a:solidFill>
                <a:latin typeface="Arial Black" pitchFamily="34" charset="0"/>
              </a:rPr>
              <a:t> in 1820, no candidate opposed him.</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The Federalist party had </a:t>
            </a:r>
            <a:r>
              <a:rPr lang="en-US" sz="2800" u="sng">
                <a:solidFill>
                  <a:srgbClr val="FA3312"/>
                </a:solidFill>
                <a:latin typeface="Arial Black" pitchFamily="34" charset="0"/>
              </a:rPr>
              <a:t>disappeared</a:t>
            </a:r>
            <a:r>
              <a:rPr lang="en-US" sz="2800">
                <a:solidFill>
                  <a:srgbClr val="002060"/>
                </a:solidFill>
                <a:latin typeface="Arial Black" pitchFamily="34" charset="0"/>
              </a:rPr>
              <a:t>.</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Conflict between political parties </a:t>
            </a:r>
            <a:r>
              <a:rPr lang="en-US" sz="2800" u="sng">
                <a:solidFill>
                  <a:srgbClr val="FA3312"/>
                </a:solidFill>
                <a:latin typeface="Arial Black" pitchFamily="34" charset="0"/>
              </a:rPr>
              <a:t>declined</a:t>
            </a:r>
            <a:r>
              <a:rPr lang="en-US" sz="2800">
                <a:solidFill>
                  <a:srgbClr val="002060"/>
                </a:solidFill>
                <a:latin typeface="Arial Black" pitchFamily="34" charset="0"/>
              </a:rPr>
              <a:t>, but </a:t>
            </a:r>
            <a:r>
              <a:rPr lang="en-US" sz="2800" u="sng">
                <a:solidFill>
                  <a:srgbClr val="FA3312"/>
                </a:solidFill>
                <a:latin typeface="Arial Black" pitchFamily="34" charset="0"/>
              </a:rPr>
              <a:t>disputes</a:t>
            </a:r>
            <a:r>
              <a:rPr lang="en-US" sz="2800">
                <a:solidFill>
                  <a:srgbClr val="002060"/>
                </a:solidFill>
                <a:latin typeface="Arial Black" pitchFamily="34" charset="0"/>
              </a:rPr>
              <a:t> between different sections of the nation increased.</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Three men in Congress took center stage and each represented a different </a:t>
            </a:r>
            <a:r>
              <a:rPr lang="en-US" sz="2800" u="sng">
                <a:solidFill>
                  <a:srgbClr val="FA3312"/>
                </a:solidFill>
                <a:latin typeface="Arial Black" pitchFamily="34" charset="0"/>
              </a:rPr>
              <a:t>section</a:t>
            </a:r>
            <a:r>
              <a:rPr lang="en-US" sz="2800">
                <a:solidFill>
                  <a:srgbClr val="002060"/>
                </a:solidFill>
                <a:latin typeface="Arial Black" pitchFamily="34" charset="0"/>
              </a:rPr>
              <a:t> of the country.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685800" y="152400"/>
            <a:ext cx="7772400" cy="641350"/>
          </a:xfrm>
          <a:prstGeom prst="rect">
            <a:avLst/>
          </a:prstGeom>
          <a:noFill/>
          <a:ln w="9525">
            <a:noFill/>
            <a:miter lim="800000"/>
            <a:headEnd/>
            <a:tailEnd/>
          </a:ln>
        </p:spPr>
        <p:txBody>
          <a:bodyPr>
            <a:spAutoFit/>
          </a:bodyPr>
          <a:lstStyle/>
          <a:p>
            <a:pPr algn="ctr"/>
            <a:r>
              <a:rPr lang="en-US" sz="3600" u="sng">
                <a:solidFill>
                  <a:srgbClr val="FF0000"/>
                </a:solidFill>
                <a:latin typeface="Arial Black" pitchFamily="34" charset="0"/>
              </a:rPr>
              <a:t>John C. Calhoun</a:t>
            </a:r>
          </a:p>
        </p:txBody>
      </p:sp>
      <p:pic>
        <p:nvPicPr>
          <p:cNvPr id="25602" name="Picture 2" descr="http://rds.yahoo.com/_ylt=A0PDoS_o1ZhNkRYA1NejzbkF/SIG=12dt3et5o/EXP=1301890664/**http%3a/faculty.polytechnic.org/gfeldmeth/bradycalhoun.jpg"/>
          <p:cNvPicPr>
            <a:picLocks noChangeAspect="1" noChangeArrowheads="1"/>
          </p:cNvPicPr>
          <p:nvPr/>
        </p:nvPicPr>
        <p:blipFill>
          <a:blip r:embed="rId3"/>
          <a:srcRect/>
          <a:stretch>
            <a:fillRect/>
          </a:stretch>
        </p:blipFill>
        <p:spPr bwMode="auto">
          <a:xfrm>
            <a:off x="228600" y="914400"/>
            <a:ext cx="3200400" cy="4116388"/>
          </a:xfrm>
          <a:prstGeom prst="rect">
            <a:avLst/>
          </a:prstGeom>
          <a:noFill/>
          <a:ln w="9525">
            <a:noFill/>
            <a:miter lim="800000"/>
            <a:headEnd/>
            <a:tailEnd/>
          </a:ln>
        </p:spPr>
      </p:pic>
      <p:sp>
        <p:nvSpPr>
          <p:cNvPr id="25603" name="TextBox 3"/>
          <p:cNvSpPr txBox="1">
            <a:spLocks noChangeArrowheads="1"/>
          </p:cNvSpPr>
          <p:nvPr/>
        </p:nvSpPr>
        <p:spPr bwMode="auto">
          <a:xfrm>
            <a:off x="3581400" y="914400"/>
            <a:ext cx="5105400" cy="3965575"/>
          </a:xfrm>
          <a:prstGeom prst="rect">
            <a:avLst/>
          </a:prstGeom>
          <a:noFill/>
          <a:ln w="9525">
            <a:noFill/>
            <a:miter lim="800000"/>
            <a:headEnd/>
            <a:tailEnd/>
          </a:ln>
        </p:spPr>
        <p:txBody>
          <a:bodyPr>
            <a:spAutoFit/>
          </a:bodyPr>
          <a:lstStyle/>
          <a:p>
            <a:pPr>
              <a:buFont typeface="Wingdings" pitchFamily="2" charset="2"/>
              <a:buChar char="q"/>
            </a:pPr>
            <a:r>
              <a:rPr lang="en-US" sz="2800" u="sng">
                <a:solidFill>
                  <a:srgbClr val="FA3312"/>
                </a:solidFill>
                <a:latin typeface="Arial Black" pitchFamily="34" charset="0"/>
              </a:rPr>
              <a:t>Spoke</a:t>
            </a:r>
            <a:r>
              <a:rPr lang="en-US" sz="2800">
                <a:solidFill>
                  <a:srgbClr val="002060"/>
                </a:solidFill>
                <a:latin typeface="Arial Black" pitchFamily="34" charset="0"/>
              </a:rPr>
              <a:t> for the South.</a:t>
            </a:r>
          </a:p>
          <a:p>
            <a:pPr>
              <a:buFont typeface="Wingdings" pitchFamily="2" charset="2"/>
              <a:buChar char="q"/>
            </a:pPr>
            <a:r>
              <a:rPr lang="en-US" sz="2800" u="sng">
                <a:solidFill>
                  <a:srgbClr val="FA3312"/>
                </a:solidFill>
                <a:latin typeface="Arial Black" pitchFamily="34" charset="0"/>
              </a:rPr>
              <a:t>Intense</a:t>
            </a:r>
            <a:r>
              <a:rPr lang="en-US" sz="2800">
                <a:solidFill>
                  <a:srgbClr val="002060"/>
                </a:solidFill>
                <a:latin typeface="Arial Black" pitchFamily="34" charset="0"/>
              </a:rPr>
              <a:t> speaker.</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Defender of </a:t>
            </a:r>
            <a:r>
              <a:rPr lang="en-US" sz="2800" u="sng">
                <a:solidFill>
                  <a:srgbClr val="FA3312"/>
                </a:solidFill>
                <a:latin typeface="Arial Black" pitchFamily="34" charset="0"/>
              </a:rPr>
              <a:t>slavery</a:t>
            </a:r>
            <a:r>
              <a:rPr lang="en-US" sz="2800">
                <a:solidFill>
                  <a:srgbClr val="002060"/>
                </a:solidFill>
                <a:latin typeface="Arial Black" pitchFamily="34" charset="0"/>
              </a:rPr>
              <a:t>.</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u="sng">
                <a:solidFill>
                  <a:srgbClr val="FA3312"/>
                </a:solidFill>
                <a:latin typeface="Arial Black" pitchFamily="34" charset="0"/>
              </a:rPr>
              <a:t>Supported</a:t>
            </a:r>
            <a:r>
              <a:rPr lang="en-US" sz="2800">
                <a:solidFill>
                  <a:srgbClr val="002060"/>
                </a:solidFill>
                <a:latin typeface="Arial Black" pitchFamily="34" charset="0"/>
              </a:rPr>
              <a:t> War of 1812.</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u="sng">
                <a:solidFill>
                  <a:srgbClr val="FA3312"/>
                </a:solidFill>
                <a:latin typeface="Arial Black" pitchFamily="34" charset="0"/>
              </a:rPr>
              <a:t>Opposed</a:t>
            </a:r>
            <a:r>
              <a:rPr lang="en-US" sz="2800">
                <a:solidFill>
                  <a:srgbClr val="002060"/>
                </a:solidFill>
                <a:latin typeface="Arial Black" pitchFamily="34" charset="0"/>
              </a:rPr>
              <a:t> policies that would strengthen the power of the federal government.</a:t>
            </a:r>
          </a:p>
        </p:txBody>
      </p:sp>
      <p:sp>
        <p:nvSpPr>
          <p:cNvPr id="25604" name="TextBox 4"/>
          <p:cNvSpPr txBox="1">
            <a:spLocks noChangeArrowheads="1"/>
          </p:cNvSpPr>
          <p:nvPr/>
        </p:nvSpPr>
        <p:spPr bwMode="auto">
          <a:xfrm>
            <a:off x="228600" y="5105400"/>
            <a:ext cx="3124200" cy="381000"/>
          </a:xfrm>
          <a:prstGeom prst="rect">
            <a:avLst/>
          </a:prstGeom>
          <a:noFill/>
          <a:ln w="9525">
            <a:noFill/>
            <a:miter lim="800000"/>
            <a:headEnd/>
            <a:tailEnd/>
          </a:ln>
        </p:spPr>
        <p:txBody>
          <a:bodyPr>
            <a:spAutoFit/>
          </a:bodyPr>
          <a:lstStyle/>
          <a:p>
            <a:pPr algn="ctr"/>
            <a:r>
              <a:rPr lang="en-US">
                <a:solidFill>
                  <a:srgbClr val="FF0000"/>
                </a:solidFill>
                <a:latin typeface="Arial Black" pitchFamily="34" charset="0"/>
              </a:rPr>
              <a:t>“Young Hercules”</a:t>
            </a:r>
          </a:p>
        </p:txBody>
      </p:sp>
      <p:pic>
        <p:nvPicPr>
          <p:cNvPr id="25605" name="Picture 4" descr="http://rds.yahoo.com/_ylt=A0PDoYBU15hNI20A1FejzbkF/SIG=12k3aduf1/EXP=1301891028/**http%3a/disney-clipart.com/Hercules/characters/Baby-Hercules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00800" y="4419600"/>
            <a:ext cx="2133600" cy="22685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152400" y="152400"/>
            <a:ext cx="8839200" cy="579438"/>
          </a:xfrm>
          <a:prstGeom prst="rect">
            <a:avLst/>
          </a:prstGeom>
          <a:noFill/>
          <a:ln w="9525">
            <a:noFill/>
            <a:miter lim="800000"/>
            <a:headEnd/>
            <a:tailEnd/>
          </a:ln>
        </p:spPr>
        <p:txBody>
          <a:bodyPr>
            <a:spAutoFit/>
          </a:bodyPr>
          <a:lstStyle/>
          <a:p>
            <a:pPr algn="ctr"/>
            <a:r>
              <a:rPr lang="en-US" sz="3200" u="sng">
                <a:solidFill>
                  <a:srgbClr val="FF0000"/>
                </a:solidFill>
                <a:latin typeface="Arial Black" pitchFamily="34" charset="0"/>
              </a:rPr>
              <a:t>Daniel Webster</a:t>
            </a:r>
            <a:r>
              <a:rPr lang="en-US" sz="3200">
                <a:solidFill>
                  <a:srgbClr val="FF0000"/>
                </a:solidFill>
                <a:latin typeface="Arial Black" pitchFamily="34" charset="0"/>
              </a:rPr>
              <a:t> “Webster of the North”</a:t>
            </a:r>
          </a:p>
        </p:txBody>
      </p:sp>
      <p:pic>
        <p:nvPicPr>
          <p:cNvPr id="27650" name="Picture 2" descr="http://rds.yahoo.com/_ylt=A0PDoX_w15hNqUMA76yjzbkF/SIG=12pkgq8b6/EXP=1301891184/**http%3a/upload.wikimedia.org/wikipedia/commons/7/7e/Daniel_Webster.jpg"/>
          <p:cNvPicPr>
            <a:picLocks noChangeAspect="1" noChangeArrowheads="1"/>
          </p:cNvPicPr>
          <p:nvPr/>
        </p:nvPicPr>
        <p:blipFill>
          <a:blip r:embed="rId3"/>
          <a:srcRect/>
          <a:stretch>
            <a:fillRect/>
          </a:stretch>
        </p:blipFill>
        <p:spPr bwMode="auto">
          <a:xfrm>
            <a:off x="5410200" y="914400"/>
            <a:ext cx="3044825" cy="4219575"/>
          </a:xfrm>
          <a:prstGeom prst="rect">
            <a:avLst/>
          </a:prstGeom>
          <a:noFill/>
          <a:ln w="9525">
            <a:noFill/>
            <a:miter lim="800000"/>
            <a:headEnd/>
            <a:tailEnd/>
          </a:ln>
        </p:spPr>
      </p:pic>
      <p:sp>
        <p:nvSpPr>
          <p:cNvPr id="27651" name="TextBox 3"/>
          <p:cNvSpPr txBox="1">
            <a:spLocks noChangeArrowheads="1"/>
          </p:cNvSpPr>
          <p:nvPr/>
        </p:nvSpPr>
        <p:spPr bwMode="auto">
          <a:xfrm>
            <a:off x="304800" y="838200"/>
            <a:ext cx="5334000" cy="4972050"/>
          </a:xfrm>
          <a:prstGeom prst="rect">
            <a:avLst/>
          </a:prstGeom>
          <a:noFill/>
          <a:ln w="9525">
            <a:noFill/>
            <a:miter lim="800000"/>
            <a:headEnd/>
            <a:tailEnd/>
          </a:ln>
        </p:spPr>
        <p:txBody>
          <a:bodyPr>
            <a:spAutoFit/>
          </a:bodyPr>
          <a:lstStyle/>
          <a:p>
            <a:pPr>
              <a:buFont typeface="Wingdings" pitchFamily="2" charset="2"/>
              <a:buChar char="q"/>
            </a:pPr>
            <a:r>
              <a:rPr lang="en-US" sz="2800">
                <a:solidFill>
                  <a:srgbClr val="002060"/>
                </a:solidFill>
                <a:latin typeface="Arial Black" pitchFamily="34" charset="0"/>
              </a:rPr>
              <a:t>Most </a:t>
            </a:r>
            <a:r>
              <a:rPr lang="en-US" sz="2800" u="sng">
                <a:solidFill>
                  <a:srgbClr val="FA3312"/>
                </a:solidFill>
                <a:latin typeface="Arial Black" pitchFamily="34" charset="0"/>
              </a:rPr>
              <a:t>skillful</a:t>
            </a:r>
            <a:r>
              <a:rPr lang="en-US" sz="2800">
                <a:solidFill>
                  <a:srgbClr val="002060"/>
                </a:solidFill>
                <a:latin typeface="Arial Black" pitchFamily="34" charset="0"/>
              </a:rPr>
              <a:t> public speaker of his time.</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u="sng">
                <a:solidFill>
                  <a:srgbClr val="FA3312"/>
                </a:solidFill>
                <a:latin typeface="Arial Black" pitchFamily="34" charset="0"/>
              </a:rPr>
              <a:t>Opposed</a:t>
            </a:r>
            <a:r>
              <a:rPr lang="en-US" sz="2800">
                <a:solidFill>
                  <a:srgbClr val="002060"/>
                </a:solidFill>
                <a:latin typeface="Arial Black" pitchFamily="34" charset="0"/>
              </a:rPr>
              <a:t> War of 1812.</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Refused to vote for taxes to pay for war.</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Wanted the federal government to take a larger role in building nation’s </a:t>
            </a:r>
            <a:r>
              <a:rPr lang="en-US" sz="2800" u="sng">
                <a:solidFill>
                  <a:srgbClr val="FA3312"/>
                </a:solidFill>
                <a:latin typeface="Arial Black" pitchFamily="34" charset="0"/>
              </a:rPr>
              <a:t>economy</a:t>
            </a:r>
            <a:r>
              <a:rPr lang="en-US" sz="2800">
                <a:solidFill>
                  <a:srgbClr val="002060"/>
                </a:solidFill>
                <a:latin typeface="Arial Black" pitchFamily="34" charset="0"/>
              </a:rPr>
              <a:t>.</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Felt </a:t>
            </a:r>
            <a:r>
              <a:rPr lang="en-US" sz="2800" u="sng">
                <a:solidFill>
                  <a:srgbClr val="FA3312"/>
                </a:solidFill>
                <a:latin typeface="Arial Black" pitchFamily="34" charset="0"/>
              </a:rPr>
              <a:t>slavery</a:t>
            </a:r>
            <a:r>
              <a:rPr lang="en-US" sz="2800">
                <a:solidFill>
                  <a:srgbClr val="002060"/>
                </a:solidFill>
                <a:latin typeface="Arial Black" pitchFamily="34" charset="0"/>
              </a:rPr>
              <a:t> was evil.</a:t>
            </a:r>
          </a:p>
        </p:txBody>
      </p:sp>
      <p:pic>
        <p:nvPicPr>
          <p:cNvPr id="27652" name="Picture 4" descr="http://l.thumbs.canstockphoto.com/canstock1767299.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rot="-751545">
            <a:off x="5834063" y="5421313"/>
            <a:ext cx="1620837" cy="1276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304800" y="381000"/>
            <a:ext cx="8229600" cy="641350"/>
          </a:xfrm>
          <a:prstGeom prst="rect">
            <a:avLst/>
          </a:prstGeom>
          <a:noFill/>
          <a:ln w="9525">
            <a:noFill/>
            <a:miter lim="800000"/>
            <a:headEnd/>
            <a:tailEnd/>
          </a:ln>
        </p:spPr>
        <p:txBody>
          <a:bodyPr>
            <a:spAutoFit/>
          </a:bodyPr>
          <a:lstStyle/>
          <a:p>
            <a:pPr algn="ctr"/>
            <a:r>
              <a:rPr lang="en-US" sz="3600" u="sng">
                <a:solidFill>
                  <a:srgbClr val="FF0000"/>
                </a:solidFill>
                <a:latin typeface="Arial Black" pitchFamily="34" charset="0"/>
              </a:rPr>
              <a:t>Henry Clay</a:t>
            </a:r>
            <a:r>
              <a:rPr lang="en-US" sz="3600">
                <a:solidFill>
                  <a:srgbClr val="FF0000"/>
                </a:solidFill>
                <a:latin typeface="Arial Black" pitchFamily="34" charset="0"/>
              </a:rPr>
              <a:t> “Clay of the West”</a:t>
            </a:r>
          </a:p>
        </p:txBody>
      </p:sp>
      <p:pic>
        <p:nvPicPr>
          <p:cNvPr id="29698" name="Picture 2" descr="http://avhs-apush.wikispaces.com/file/view/Henry_Clay.jpg/44065919/Henry_Clay.jpg"/>
          <p:cNvPicPr>
            <a:picLocks noChangeAspect="1" noChangeArrowheads="1"/>
          </p:cNvPicPr>
          <p:nvPr/>
        </p:nvPicPr>
        <p:blipFill>
          <a:blip r:embed="rId3"/>
          <a:srcRect/>
          <a:stretch>
            <a:fillRect/>
          </a:stretch>
        </p:blipFill>
        <p:spPr bwMode="auto">
          <a:xfrm>
            <a:off x="152400" y="1295400"/>
            <a:ext cx="3217863" cy="3924300"/>
          </a:xfrm>
          <a:prstGeom prst="rect">
            <a:avLst/>
          </a:prstGeom>
          <a:noFill/>
          <a:ln w="9525">
            <a:noFill/>
            <a:miter lim="800000"/>
            <a:headEnd/>
            <a:tailEnd/>
          </a:ln>
        </p:spPr>
      </p:pic>
      <p:sp>
        <p:nvSpPr>
          <p:cNvPr id="29699" name="TextBox 3"/>
          <p:cNvSpPr txBox="1">
            <a:spLocks noChangeArrowheads="1"/>
          </p:cNvSpPr>
          <p:nvPr/>
        </p:nvSpPr>
        <p:spPr bwMode="auto">
          <a:xfrm>
            <a:off x="3505200" y="1295400"/>
            <a:ext cx="5410200" cy="3965575"/>
          </a:xfrm>
          <a:prstGeom prst="rect">
            <a:avLst/>
          </a:prstGeom>
          <a:noFill/>
          <a:ln w="9525">
            <a:noFill/>
            <a:miter lim="800000"/>
            <a:headEnd/>
            <a:tailEnd/>
          </a:ln>
        </p:spPr>
        <p:txBody>
          <a:bodyPr>
            <a:spAutoFit/>
          </a:bodyPr>
          <a:lstStyle/>
          <a:p>
            <a:pPr>
              <a:buFont typeface="Wingdings" pitchFamily="2" charset="2"/>
              <a:buChar char="q"/>
            </a:pPr>
            <a:r>
              <a:rPr lang="en-US" sz="2800">
                <a:solidFill>
                  <a:srgbClr val="002060"/>
                </a:solidFill>
                <a:latin typeface="Arial Black" pitchFamily="34" charset="0"/>
              </a:rPr>
              <a:t>Spoke for the </a:t>
            </a:r>
            <a:r>
              <a:rPr lang="en-US" sz="2800" u="sng">
                <a:solidFill>
                  <a:srgbClr val="FA3312"/>
                </a:solidFill>
                <a:latin typeface="Arial Black" pitchFamily="34" charset="0"/>
              </a:rPr>
              <a:t>West</a:t>
            </a:r>
            <a:r>
              <a:rPr lang="en-US" sz="2800">
                <a:solidFill>
                  <a:srgbClr val="002060"/>
                </a:solidFill>
                <a:latin typeface="Arial Black" pitchFamily="34" charset="0"/>
              </a:rPr>
              <a:t>.</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u="sng">
                <a:solidFill>
                  <a:srgbClr val="FA3312"/>
                </a:solidFill>
                <a:latin typeface="Arial Black" pitchFamily="34" charset="0"/>
              </a:rPr>
              <a:t>Pushed</a:t>
            </a:r>
            <a:r>
              <a:rPr lang="en-US" sz="2800">
                <a:solidFill>
                  <a:srgbClr val="002060"/>
                </a:solidFill>
                <a:latin typeface="Arial Black" pitchFamily="34" charset="0"/>
              </a:rPr>
              <a:t> for war against Britain in 1812.</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a:solidFill>
                  <a:srgbClr val="002060"/>
                </a:solidFill>
                <a:latin typeface="Arial Black" pitchFamily="34" charset="0"/>
              </a:rPr>
              <a:t>Leader of the War Hawks.</a:t>
            </a:r>
          </a:p>
          <a:p>
            <a:pPr>
              <a:buFont typeface="Wingdings" pitchFamily="2" charset="2"/>
              <a:buChar char="q"/>
            </a:pPr>
            <a:endParaRPr lang="en-US" sz="1000">
              <a:solidFill>
                <a:srgbClr val="002060"/>
              </a:solidFill>
              <a:latin typeface="Arial Black" pitchFamily="34" charset="0"/>
            </a:endParaRPr>
          </a:p>
          <a:p>
            <a:pPr>
              <a:buFont typeface="Wingdings" pitchFamily="2" charset="2"/>
              <a:buChar char="q"/>
            </a:pPr>
            <a:r>
              <a:rPr lang="en-US" sz="2800" u="sng">
                <a:solidFill>
                  <a:srgbClr val="FA3312"/>
                </a:solidFill>
                <a:latin typeface="Arial Black" pitchFamily="34" charset="0"/>
              </a:rPr>
              <a:t>Favored</a:t>
            </a:r>
            <a:r>
              <a:rPr lang="en-US" sz="2800">
                <a:solidFill>
                  <a:srgbClr val="002060"/>
                </a:solidFill>
                <a:latin typeface="Arial Black" pitchFamily="34" charset="0"/>
              </a:rPr>
              <a:t> a more active role for the central government.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228600" y="152400"/>
            <a:ext cx="8610600" cy="584200"/>
          </a:xfrm>
          <a:prstGeom prst="rect">
            <a:avLst/>
          </a:prstGeom>
          <a:noFill/>
          <a:ln w="9525">
            <a:noFill/>
            <a:miter lim="800000"/>
            <a:headEnd/>
            <a:tailEnd/>
          </a:ln>
        </p:spPr>
        <p:txBody>
          <a:bodyPr>
            <a:spAutoFit/>
          </a:bodyPr>
          <a:lstStyle/>
          <a:p>
            <a:pPr algn="ctr"/>
            <a:r>
              <a:rPr lang="en-US" sz="3200">
                <a:solidFill>
                  <a:srgbClr val="FF0000"/>
                </a:solidFill>
                <a:latin typeface="Arial Black" pitchFamily="34" charset="0"/>
              </a:rPr>
              <a:t>Helping American Business Grow</a:t>
            </a:r>
          </a:p>
        </p:txBody>
      </p:sp>
      <p:pic>
        <p:nvPicPr>
          <p:cNvPr id="33794" name="Picture 2" descr="http://rds.yahoo.com/_ylt=A0PDoX.S4phNGkMAj.KjzbkF/SIG=12n6lvncu/EXP=1301893906/**http%3a/www.flagsof.net/wp-content/uploads/2009/07/United_States.png"/>
          <p:cNvPicPr>
            <a:picLocks noChangeAspect="1" noChangeArrowheads="1"/>
          </p:cNvPicPr>
          <p:nvPr/>
        </p:nvPicPr>
        <p:blipFill>
          <a:blip r:embed="rId3"/>
          <a:srcRect/>
          <a:stretch>
            <a:fillRect/>
          </a:stretch>
        </p:blipFill>
        <p:spPr bwMode="auto">
          <a:xfrm rot="-638406">
            <a:off x="6108700" y="4367213"/>
            <a:ext cx="2894013" cy="1797050"/>
          </a:xfrm>
          <a:prstGeom prst="rect">
            <a:avLst/>
          </a:prstGeom>
          <a:noFill/>
          <a:ln w="9525">
            <a:noFill/>
            <a:miter lim="800000"/>
            <a:headEnd/>
            <a:tailEnd/>
          </a:ln>
        </p:spPr>
      </p:pic>
      <p:sp>
        <p:nvSpPr>
          <p:cNvPr id="33795" name="TextBox 3"/>
          <p:cNvSpPr txBox="1">
            <a:spLocks noChangeArrowheads="1"/>
          </p:cNvSpPr>
          <p:nvPr/>
        </p:nvSpPr>
        <p:spPr bwMode="auto">
          <a:xfrm>
            <a:off x="0" y="914400"/>
            <a:ext cx="9144000" cy="4849813"/>
          </a:xfrm>
          <a:prstGeom prst="rect">
            <a:avLst/>
          </a:prstGeom>
          <a:noFill/>
          <a:ln w="9525">
            <a:noFill/>
            <a:miter lim="800000"/>
            <a:headEnd/>
            <a:tailEnd/>
          </a:ln>
        </p:spPr>
        <p:txBody>
          <a:bodyPr>
            <a:spAutoFit/>
          </a:bodyPr>
          <a:lstStyle/>
          <a:p>
            <a:pPr>
              <a:buFont typeface="Wingdings" pitchFamily="2" charset="2"/>
              <a:buChar char="Ø"/>
            </a:pPr>
            <a:r>
              <a:rPr lang="en-US" sz="2800">
                <a:solidFill>
                  <a:srgbClr val="002060"/>
                </a:solidFill>
                <a:latin typeface="Arial Black" pitchFamily="34" charset="0"/>
              </a:rPr>
              <a:t>After the War of 1812, leaders had to deal with serious </a:t>
            </a:r>
            <a:r>
              <a:rPr lang="en-US" sz="2800" u="sng">
                <a:solidFill>
                  <a:srgbClr val="FA3312"/>
                </a:solidFill>
                <a:latin typeface="Arial Black" pitchFamily="34" charset="0"/>
              </a:rPr>
              <a:t>economic problems</a:t>
            </a:r>
            <a:r>
              <a:rPr lang="en-US" sz="2800">
                <a:solidFill>
                  <a:srgbClr val="002060"/>
                </a:solidFill>
                <a:latin typeface="Arial Black" pitchFamily="34" charset="0"/>
              </a:rPr>
              <a:t>.</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U.S. economy faced severe problems due to the lack of a </a:t>
            </a:r>
            <a:r>
              <a:rPr lang="en-US" sz="2800" u="sng">
                <a:solidFill>
                  <a:srgbClr val="FA3312"/>
                </a:solidFill>
                <a:latin typeface="Arial Black" pitchFamily="34" charset="0"/>
              </a:rPr>
              <a:t>national bank</a:t>
            </a:r>
            <a:r>
              <a:rPr lang="en-US" sz="2800">
                <a:solidFill>
                  <a:srgbClr val="002060"/>
                </a:solidFill>
                <a:latin typeface="Arial Black" pitchFamily="34" charset="0"/>
              </a:rPr>
              <a:t>.</a:t>
            </a:r>
          </a:p>
          <a:p>
            <a:pPr>
              <a:buFont typeface="Wingdings" pitchFamily="2" charset="2"/>
              <a:buChar char="Ø"/>
            </a:pPr>
            <a:endParaRPr lang="en-US" sz="10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Without a bank to lend money and regulate the nation’s </a:t>
            </a:r>
            <a:r>
              <a:rPr lang="en-US" sz="2800" u="sng">
                <a:solidFill>
                  <a:srgbClr val="FA3312"/>
                </a:solidFill>
                <a:latin typeface="Arial Black" pitchFamily="34" charset="0"/>
              </a:rPr>
              <a:t>money supply</a:t>
            </a:r>
            <a:r>
              <a:rPr lang="en-US" sz="2800">
                <a:solidFill>
                  <a:srgbClr val="002060"/>
                </a:solidFill>
                <a:latin typeface="Arial Black" pitchFamily="34" charset="0"/>
              </a:rPr>
              <a:t>, the economy suffered.</a:t>
            </a:r>
          </a:p>
          <a:p>
            <a:endParaRPr lang="en-US" sz="1200">
              <a:solidFill>
                <a:srgbClr val="002060"/>
              </a:solidFill>
              <a:latin typeface="Arial Black" pitchFamily="34" charset="0"/>
            </a:endParaRPr>
          </a:p>
          <a:p>
            <a:pPr>
              <a:buFont typeface="Wingdings" pitchFamily="2" charset="2"/>
              <a:buChar char="Ø"/>
            </a:pPr>
            <a:r>
              <a:rPr lang="en-US" sz="2800">
                <a:solidFill>
                  <a:srgbClr val="002060"/>
                </a:solidFill>
                <a:latin typeface="Arial Black" pitchFamily="34" charset="0"/>
              </a:rPr>
              <a:t>By 1816, the 2</a:t>
            </a:r>
            <a:r>
              <a:rPr lang="en-US" sz="2800" baseline="30000">
                <a:solidFill>
                  <a:srgbClr val="002060"/>
                </a:solidFill>
                <a:latin typeface="Arial Black" pitchFamily="34" charset="0"/>
              </a:rPr>
              <a:t>nd</a:t>
            </a:r>
            <a:r>
              <a:rPr lang="en-US" sz="2800">
                <a:solidFill>
                  <a:srgbClr val="002060"/>
                </a:solidFill>
                <a:latin typeface="Arial Black" pitchFamily="34" charset="0"/>
              </a:rPr>
              <a:t> Bank of the  	                 U.S. was created.  It helped 			         </a:t>
            </a:r>
            <a:r>
              <a:rPr lang="en-US" sz="2800" u="sng">
                <a:solidFill>
                  <a:srgbClr val="FA3312"/>
                </a:solidFill>
                <a:latin typeface="Arial Black" pitchFamily="34" charset="0"/>
              </a:rPr>
              <a:t>American</a:t>
            </a:r>
            <a:r>
              <a:rPr lang="en-US" sz="2800">
                <a:solidFill>
                  <a:srgbClr val="002060"/>
                </a:solidFill>
                <a:latin typeface="Arial Black" pitchFamily="34" charset="0"/>
              </a:rPr>
              <a:t> businesses grow.</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228600" y="152400"/>
            <a:ext cx="8534400" cy="584200"/>
          </a:xfrm>
          <a:prstGeom prst="rect">
            <a:avLst/>
          </a:prstGeom>
          <a:noFill/>
          <a:ln w="9525">
            <a:noFill/>
            <a:miter lim="800000"/>
            <a:headEnd/>
            <a:tailEnd/>
          </a:ln>
        </p:spPr>
        <p:txBody>
          <a:bodyPr>
            <a:spAutoFit/>
          </a:bodyPr>
          <a:lstStyle/>
          <a:p>
            <a:pPr algn="ctr"/>
            <a:r>
              <a:rPr lang="en-US" sz="3200">
                <a:solidFill>
                  <a:srgbClr val="FF0000"/>
                </a:solidFill>
                <a:latin typeface="Arial Black" pitchFamily="34" charset="0"/>
              </a:rPr>
              <a:t>Protection from Foreign Competition</a:t>
            </a:r>
          </a:p>
        </p:txBody>
      </p:sp>
      <p:pic>
        <p:nvPicPr>
          <p:cNvPr id="35842" name="Picture 2" descr="http://rds.yahoo.com/_ylt=A0PDoS4R5ZhNPWIA64KjzbkF/SIG=133pjovmc/EXP=1301894545/**http%3a/www.galafilm.com/1812/e/catalogues/sketches/sketches_lrg/149-Embargo.jpg"/>
          <p:cNvPicPr>
            <a:picLocks noChangeAspect="1" noChangeArrowheads="1"/>
          </p:cNvPicPr>
          <p:nvPr/>
        </p:nvPicPr>
        <p:blipFill>
          <a:blip r:embed="rId3">
            <a:clrChange>
              <a:clrFrom>
                <a:srgbClr val="CCCC98"/>
              </a:clrFrom>
              <a:clrTo>
                <a:srgbClr val="CCCC98">
                  <a:alpha val="0"/>
                </a:srgbClr>
              </a:clrTo>
            </a:clrChange>
          </a:blip>
          <a:srcRect/>
          <a:stretch>
            <a:fillRect/>
          </a:stretch>
        </p:blipFill>
        <p:spPr bwMode="auto">
          <a:xfrm>
            <a:off x="6019800" y="3733800"/>
            <a:ext cx="3429000" cy="2286000"/>
          </a:xfrm>
          <a:prstGeom prst="rect">
            <a:avLst/>
          </a:prstGeom>
          <a:noFill/>
          <a:ln w="9525">
            <a:noFill/>
            <a:miter lim="800000"/>
            <a:headEnd/>
            <a:tailEnd/>
          </a:ln>
        </p:spPr>
      </p:pic>
      <p:sp>
        <p:nvSpPr>
          <p:cNvPr id="4" name="TextBox 3"/>
          <p:cNvSpPr txBox="1"/>
          <p:nvPr/>
        </p:nvSpPr>
        <p:spPr>
          <a:xfrm>
            <a:off x="152400" y="838200"/>
            <a:ext cx="8763000" cy="5094288"/>
          </a:xfrm>
          <a:prstGeom prst="rect">
            <a:avLst/>
          </a:prstGeom>
          <a:noFill/>
        </p:spPr>
        <p:txBody>
          <a:bodyPr>
            <a:spAutoFit/>
          </a:bodyPr>
          <a:lstStyle/>
          <a:p>
            <a:r>
              <a:rPr lang="en-US" sz="2800">
                <a:solidFill>
                  <a:srgbClr val="002060"/>
                </a:solidFill>
                <a:latin typeface="Arial Black" pitchFamily="34" charset="0"/>
              </a:rPr>
              <a:t>Another economic problem facing the nation was </a:t>
            </a:r>
            <a:r>
              <a:rPr lang="en-US" sz="2800" u="sng">
                <a:solidFill>
                  <a:srgbClr val="FA3312"/>
                </a:solidFill>
                <a:latin typeface="Arial Black" pitchFamily="34" charset="0"/>
              </a:rPr>
              <a:t>foreign</a:t>
            </a:r>
            <a:r>
              <a:rPr lang="en-US" sz="2800">
                <a:solidFill>
                  <a:srgbClr val="002060"/>
                </a:solidFill>
                <a:latin typeface="Arial Black" pitchFamily="34" charset="0"/>
              </a:rPr>
              <a:t> competition.</a:t>
            </a:r>
          </a:p>
          <a:p>
            <a:endParaRPr lang="en-US" sz="2800">
              <a:solidFill>
                <a:srgbClr val="002060"/>
              </a:solidFill>
              <a:latin typeface="Arial Black" pitchFamily="34" charset="0"/>
            </a:endParaRPr>
          </a:p>
          <a:p>
            <a:r>
              <a:rPr lang="en-US" sz="2800">
                <a:solidFill>
                  <a:srgbClr val="002060"/>
                </a:solidFill>
                <a:latin typeface="Arial Black" pitchFamily="34" charset="0"/>
              </a:rPr>
              <a:t>	</a:t>
            </a:r>
            <a:r>
              <a:rPr lang="en-US" sz="2800">
                <a:solidFill>
                  <a:srgbClr val="7D3D15"/>
                </a:solidFill>
                <a:latin typeface="Arial Black" pitchFamily="34" charset="0"/>
              </a:rPr>
              <a:t>Who was our biggest competition?</a:t>
            </a:r>
          </a:p>
          <a:p>
            <a:endParaRPr lang="en-US" sz="2800">
              <a:solidFill>
                <a:srgbClr val="002060"/>
              </a:solidFill>
              <a:latin typeface="Arial Black" pitchFamily="34" charset="0"/>
            </a:endParaRPr>
          </a:p>
          <a:p>
            <a:r>
              <a:rPr lang="en-US" sz="2800">
                <a:solidFill>
                  <a:srgbClr val="002060"/>
                </a:solidFill>
                <a:latin typeface="Arial Black" pitchFamily="34" charset="0"/>
              </a:rPr>
              <a:t>In early 1800’s, the </a:t>
            </a:r>
            <a:r>
              <a:rPr lang="en-US" sz="2800" u="sng">
                <a:solidFill>
                  <a:srgbClr val="FA3312"/>
                </a:solidFill>
                <a:latin typeface="Arial Black" pitchFamily="34" charset="0"/>
              </a:rPr>
              <a:t>Embargo Act</a:t>
            </a:r>
            <a:r>
              <a:rPr lang="en-US" sz="2800">
                <a:solidFill>
                  <a:srgbClr val="002060"/>
                </a:solidFill>
                <a:latin typeface="Arial Black" pitchFamily="34" charset="0"/>
              </a:rPr>
              <a:t> &amp; War of 1812 kept British goods out of America.</a:t>
            </a:r>
          </a:p>
          <a:p>
            <a:endParaRPr lang="en-US" sz="1000">
              <a:solidFill>
                <a:srgbClr val="002060"/>
              </a:solidFill>
              <a:latin typeface="Arial Black" pitchFamily="34" charset="0"/>
            </a:endParaRPr>
          </a:p>
          <a:p>
            <a:r>
              <a:rPr lang="en-US" sz="2800">
                <a:solidFill>
                  <a:srgbClr val="002060"/>
                </a:solidFill>
                <a:latin typeface="Arial Black" pitchFamily="34" charset="0"/>
              </a:rPr>
              <a:t>	</a:t>
            </a:r>
            <a:r>
              <a:rPr lang="en-US" sz="2800">
                <a:solidFill>
                  <a:srgbClr val="7D3D15"/>
                </a:solidFill>
                <a:latin typeface="Arial Black" pitchFamily="34" charset="0"/>
              </a:rPr>
              <a:t>What effect did this have on </a:t>
            </a:r>
          </a:p>
          <a:p>
            <a:r>
              <a:rPr lang="en-US" sz="2800">
                <a:solidFill>
                  <a:srgbClr val="7D3D15"/>
                </a:solidFill>
                <a:latin typeface="Arial Black" pitchFamily="34" charset="0"/>
              </a:rPr>
              <a:t>	American industry?</a:t>
            </a:r>
          </a:p>
          <a:p>
            <a:endParaRPr lang="en-US" sz="1000">
              <a:solidFill>
                <a:srgbClr val="002060"/>
              </a:solidFill>
              <a:latin typeface="Arial Black" pitchFamily="34" charset="0"/>
            </a:endParaRPr>
          </a:p>
          <a:p>
            <a:r>
              <a:rPr lang="en-US" sz="2800">
                <a:solidFill>
                  <a:srgbClr val="002060"/>
                </a:solidFill>
                <a:latin typeface="Arial Black" pitchFamily="34" charset="0"/>
              </a:rPr>
              <a:t>As a result, American </a:t>
            </a:r>
            <a:r>
              <a:rPr lang="en-US" sz="2800" u="sng">
                <a:solidFill>
                  <a:srgbClr val="FA3312"/>
                </a:solidFill>
                <a:latin typeface="Arial Black" pitchFamily="34" charset="0"/>
              </a:rPr>
              <a:t>industry</a:t>
            </a:r>
            <a:r>
              <a:rPr lang="en-US" sz="2800">
                <a:solidFill>
                  <a:srgbClr val="002060"/>
                </a:solidFill>
                <a:latin typeface="Arial Black" pitchFamily="34" charset="0"/>
              </a:rPr>
              <a:t> </a:t>
            </a:r>
          </a:p>
          <a:p>
            <a:r>
              <a:rPr lang="en-US" sz="2800">
                <a:solidFill>
                  <a:srgbClr val="002060"/>
                </a:solidFill>
                <a:latin typeface="Arial Black" pitchFamily="34" charset="0"/>
              </a:rPr>
              <a:t>grew quickly until 1815.</a:t>
            </a:r>
          </a:p>
        </p:txBody>
      </p:sp>
      <p:pic>
        <p:nvPicPr>
          <p:cNvPr id="5" name="Picture 5" descr="   monster burger">
            <a:hlinkClick r:id="rId4" tooltip="   monster_burger.png "/>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4800" y="2057400"/>
            <a:ext cx="758825" cy="646113"/>
          </a:xfrm>
          <a:prstGeom prst="rect">
            <a:avLst/>
          </a:prstGeom>
          <a:noFill/>
          <a:ln w="9525">
            <a:noFill/>
            <a:miter lim="800000"/>
            <a:headEnd/>
            <a:tailEnd/>
          </a:ln>
        </p:spPr>
      </p:pic>
      <p:pic>
        <p:nvPicPr>
          <p:cNvPr id="6" name="Picture 5" descr="   monster burger">
            <a:hlinkClick r:id="rId4" tooltip="   monster_burger.png "/>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4800" y="4114800"/>
            <a:ext cx="758825" cy="6461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Light_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1_Light_with Blue Bar Segoe Template</Template>
  <TotalTime>555</TotalTime>
  <Words>763</Words>
  <Application>Microsoft Office PowerPoint</Application>
  <PresentationFormat>On-screen Show (4:3)</PresentationFormat>
  <Paragraphs>157</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1_Light_with Blue Bar Segoe Template</vt:lpstr>
      <vt:lpstr>White with Courier font for code slides</vt:lpstr>
      <vt:lpstr>Unity &amp; Division AIM: How did Unity &amp; Division affect the early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&amp; Division AIM: How did Unity &amp; Division affect the early U.S.?</dc:title>
  <dc:creator>Joseph Burger</dc:creator>
  <cp:lastModifiedBy>Sachem Central School District</cp:lastModifiedBy>
  <cp:revision>36</cp:revision>
  <dcterms:created xsi:type="dcterms:W3CDTF">2011-04-03T19:48:09Z</dcterms:created>
  <dcterms:modified xsi:type="dcterms:W3CDTF">2017-04-18T16:37:47Z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